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handoutMasterIdLst>
    <p:handoutMasterId r:id="rId48"/>
  </p:handoutMasterIdLst>
  <p:sldIdLst>
    <p:sldId id="564" r:id="rId2"/>
    <p:sldId id="274" r:id="rId3"/>
    <p:sldId id="523" r:id="rId4"/>
    <p:sldId id="537" r:id="rId5"/>
    <p:sldId id="536" r:id="rId6"/>
    <p:sldId id="540" r:id="rId7"/>
    <p:sldId id="538" r:id="rId8"/>
    <p:sldId id="454" r:id="rId9"/>
    <p:sldId id="368" r:id="rId10"/>
    <p:sldId id="517" r:id="rId11"/>
    <p:sldId id="554" r:id="rId12"/>
    <p:sldId id="555" r:id="rId13"/>
    <p:sldId id="556" r:id="rId14"/>
    <p:sldId id="557" r:id="rId15"/>
    <p:sldId id="558" r:id="rId16"/>
    <p:sldId id="488" r:id="rId17"/>
    <p:sldId id="471" r:id="rId18"/>
    <p:sldId id="539" r:id="rId19"/>
    <p:sldId id="559" r:id="rId20"/>
    <p:sldId id="560" r:id="rId21"/>
    <p:sldId id="562" r:id="rId22"/>
    <p:sldId id="506" r:id="rId23"/>
    <p:sldId id="541" r:id="rId24"/>
    <p:sldId id="513" r:id="rId25"/>
    <p:sldId id="561" r:id="rId26"/>
    <p:sldId id="524" r:id="rId27"/>
    <p:sldId id="440" r:id="rId28"/>
    <p:sldId id="508" r:id="rId29"/>
    <p:sldId id="525" r:id="rId30"/>
    <p:sldId id="526" r:id="rId31"/>
    <p:sldId id="527" r:id="rId32"/>
    <p:sldId id="528" r:id="rId33"/>
    <p:sldId id="553" r:id="rId34"/>
    <p:sldId id="530" r:id="rId35"/>
    <p:sldId id="529" r:id="rId36"/>
    <p:sldId id="447" r:id="rId37"/>
    <p:sldId id="544" r:id="rId38"/>
    <p:sldId id="543" r:id="rId39"/>
    <p:sldId id="409" r:id="rId40"/>
    <p:sldId id="534" r:id="rId41"/>
    <p:sldId id="509" r:id="rId42"/>
    <p:sldId id="548" r:id="rId43"/>
    <p:sldId id="505" r:id="rId44"/>
    <p:sldId id="288" r:id="rId45"/>
    <p:sldId id="56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86"/>
    <p:restoredTop sz="95179"/>
  </p:normalViewPr>
  <p:slideViewPr>
    <p:cSldViewPr snapToGrid="0" snapToObjects="1">
      <p:cViewPr varScale="1">
        <p:scale>
          <a:sx n="92" d="100"/>
          <a:sy n="92" d="100"/>
        </p:scale>
        <p:origin x="-496" y="-11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2" d="100"/>
          <a:sy n="62" d="100"/>
        </p:scale>
        <p:origin x="199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75C6C6-9274-494B-A430-022B37A1DDDC}" type="doc">
      <dgm:prSet loTypeId="urn:microsoft.com/office/officeart/2005/8/layout/hProcess9" loCatId="process" qsTypeId="urn:microsoft.com/office/officeart/2005/8/quickstyle/simple1" qsCatId="simple" csTypeId="urn:microsoft.com/office/officeart/2005/8/colors/colorful5" csCatId="colorful" phldr="1"/>
      <dgm:spPr/>
    </dgm:pt>
    <dgm:pt modelId="{BB568FDE-4516-4A8E-AE8D-0777DA6D7BBC}">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Timepoint 1:</a:t>
          </a:r>
        </a:p>
        <a:p>
          <a:pPr>
            <a:lnSpc>
              <a:spcPct val="100000"/>
            </a:lnSpc>
            <a:spcAft>
              <a:spcPts val="0"/>
            </a:spcAft>
          </a:pPr>
          <a:r>
            <a:rPr lang="en-GB" dirty="0">
              <a:latin typeface="Arial" panose="020B0604020202020204" pitchFamily="34" charset="0"/>
              <a:cs typeface="Arial" panose="020B0604020202020204" pitchFamily="34" charset="0"/>
            </a:rPr>
            <a:t>Before &amp; During Lockdown</a:t>
          </a:r>
        </a:p>
      </dgm:t>
    </dgm:pt>
    <dgm:pt modelId="{E2F1EAF6-8100-4F6A-9FA5-C633D8235D9A}" type="parTrans" cxnId="{442AB599-CD5B-4A5D-8BEA-D64F02D4B0BE}">
      <dgm:prSet/>
      <dgm:spPr/>
      <dgm:t>
        <a:bodyPr/>
        <a:lstStyle/>
        <a:p>
          <a:endParaRPr lang="en-GB"/>
        </a:p>
      </dgm:t>
    </dgm:pt>
    <dgm:pt modelId="{E15B8A8B-EEFE-475C-8F07-C707C7A3949E}" type="sibTrans" cxnId="{442AB599-CD5B-4A5D-8BEA-D64F02D4B0BE}">
      <dgm:prSet/>
      <dgm:spPr/>
      <dgm:t>
        <a:bodyPr/>
        <a:lstStyle/>
        <a:p>
          <a:endParaRPr lang="en-GB"/>
        </a:p>
      </dgm:t>
    </dgm:pt>
    <dgm:pt modelId="{E0BB736C-A4CA-4B88-A8E3-B5BD44FCEF6A}">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Timepoint 2:</a:t>
          </a:r>
        </a:p>
        <a:p>
          <a:pPr>
            <a:lnSpc>
              <a:spcPct val="100000"/>
            </a:lnSpc>
            <a:spcAft>
              <a:spcPts val="0"/>
            </a:spcAft>
          </a:pPr>
          <a:r>
            <a:rPr lang="en-GB" dirty="0">
              <a:latin typeface="Arial" panose="020B0604020202020204" pitchFamily="34" charset="0"/>
              <a:cs typeface="Arial" panose="020B0604020202020204" pitchFamily="34" charset="0"/>
            </a:rPr>
            <a:t>Just before the return to school</a:t>
          </a:r>
        </a:p>
      </dgm:t>
    </dgm:pt>
    <dgm:pt modelId="{506989B0-EA01-4A4E-BB75-3ACFD4E00F67}" type="parTrans" cxnId="{9C2B4C6F-1F30-4A2B-92B4-0A07D8EB75E9}">
      <dgm:prSet/>
      <dgm:spPr/>
      <dgm:t>
        <a:bodyPr/>
        <a:lstStyle/>
        <a:p>
          <a:endParaRPr lang="en-GB"/>
        </a:p>
      </dgm:t>
    </dgm:pt>
    <dgm:pt modelId="{A99D909A-CC45-4ADC-AF32-ED9D6D5EAAE6}" type="sibTrans" cxnId="{9C2B4C6F-1F30-4A2B-92B4-0A07D8EB75E9}">
      <dgm:prSet/>
      <dgm:spPr/>
      <dgm:t>
        <a:bodyPr/>
        <a:lstStyle/>
        <a:p>
          <a:endParaRPr lang="en-GB"/>
        </a:p>
      </dgm:t>
    </dgm:pt>
    <dgm:pt modelId="{6055B098-EE66-4E1C-98FC-42CD887664EC}">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Timepoint 3:</a:t>
          </a:r>
        </a:p>
        <a:p>
          <a:pPr>
            <a:lnSpc>
              <a:spcPct val="100000"/>
            </a:lnSpc>
            <a:spcAft>
              <a:spcPts val="0"/>
            </a:spcAft>
          </a:pPr>
          <a:r>
            <a:rPr lang="en-GB" dirty="0">
              <a:latin typeface="Arial" panose="020B0604020202020204" pitchFamily="34" charset="0"/>
              <a:cs typeface="Arial" panose="020B0604020202020204" pitchFamily="34" charset="0"/>
            </a:rPr>
            <a:t>&gt;6 weeks after schools reopened</a:t>
          </a:r>
        </a:p>
      </dgm:t>
    </dgm:pt>
    <dgm:pt modelId="{C4602A40-886E-4940-9890-FCB77976E627}" type="parTrans" cxnId="{FC4D288B-2C7E-4798-9436-78044F44C520}">
      <dgm:prSet/>
      <dgm:spPr/>
      <dgm:t>
        <a:bodyPr/>
        <a:lstStyle/>
        <a:p>
          <a:endParaRPr lang="en-GB"/>
        </a:p>
      </dgm:t>
    </dgm:pt>
    <dgm:pt modelId="{01F2FD6F-0547-4DC2-AB9E-21641FD3EED0}" type="sibTrans" cxnId="{FC4D288B-2C7E-4798-9436-78044F44C520}">
      <dgm:prSet/>
      <dgm:spPr/>
      <dgm:t>
        <a:bodyPr/>
        <a:lstStyle/>
        <a:p>
          <a:endParaRPr lang="en-GB"/>
        </a:p>
      </dgm:t>
    </dgm:pt>
    <dgm:pt modelId="{4FDBF5F2-9219-4F70-A9EF-9A8C9CD67AB4}" type="pres">
      <dgm:prSet presAssocID="{4975C6C6-9274-494B-A430-022B37A1DDDC}" presName="CompostProcess" presStyleCnt="0">
        <dgm:presLayoutVars>
          <dgm:dir/>
          <dgm:resizeHandles val="exact"/>
        </dgm:presLayoutVars>
      </dgm:prSet>
      <dgm:spPr/>
    </dgm:pt>
    <dgm:pt modelId="{FA6280AD-EEDC-41C4-88F0-80DDC2CC3F46}" type="pres">
      <dgm:prSet presAssocID="{4975C6C6-9274-494B-A430-022B37A1DDDC}" presName="arrow" presStyleLbl="bgShp" presStyleIdx="0" presStyleCnt="1" custLinFactNeighborY="-310"/>
      <dgm:spPr/>
    </dgm:pt>
    <dgm:pt modelId="{F6099737-F385-4E99-A361-6EEE670B7653}" type="pres">
      <dgm:prSet presAssocID="{4975C6C6-9274-494B-A430-022B37A1DDDC}" presName="linearProcess" presStyleCnt="0"/>
      <dgm:spPr/>
    </dgm:pt>
    <dgm:pt modelId="{4FA5518D-54E2-42B6-B26E-BC17B31E5AF2}" type="pres">
      <dgm:prSet presAssocID="{BB568FDE-4516-4A8E-AE8D-0777DA6D7BBC}" presName="textNode" presStyleLbl="node1" presStyleIdx="0" presStyleCnt="3" custLinFactNeighborX="-6667" custLinFactNeighborY="-3100">
        <dgm:presLayoutVars>
          <dgm:bulletEnabled val="1"/>
        </dgm:presLayoutVars>
      </dgm:prSet>
      <dgm:spPr/>
      <dgm:t>
        <a:bodyPr/>
        <a:lstStyle/>
        <a:p>
          <a:endParaRPr lang="en-US"/>
        </a:p>
      </dgm:t>
    </dgm:pt>
    <dgm:pt modelId="{35E9FD8D-46B4-404C-923A-966ECED38DE6}" type="pres">
      <dgm:prSet presAssocID="{E15B8A8B-EEFE-475C-8F07-C707C7A3949E}" presName="sibTrans" presStyleCnt="0"/>
      <dgm:spPr/>
    </dgm:pt>
    <dgm:pt modelId="{29ECEE7F-192C-426A-92BE-87CF64C04223}" type="pres">
      <dgm:prSet presAssocID="{E0BB736C-A4CA-4B88-A8E3-B5BD44FCEF6A}" presName="textNode" presStyleLbl="node1" presStyleIdx="1" presStyleCnt="3" custLinFactNeighborY="-3100">
        <dgm:presLayoutVars>
          <dgm:bulletEnabled val="1"/>
        </dgm:presLayoutVars>
      </dgm:prSet>
      <dgm:spPr/>
      <dgm:t>
        <a:bodyPr/>
        <a:lstStyle/>
        <a:p>
          <a:endParaRPr lang="en-US"/>
        </a:p>
      </dgm:t>
    </dgm:pt>
    <dgm:pt modelId="{87C21A2F-F7E6-4557-B4B4-C71B53FDE62D}" type="pres">
      <dgm:prSet presAssocID="{A99D909A-CC45-4ADC-AF32-ED9D6D5EAAE6}" presName="sibTrans" presStyleCnt="0"/>
      <dgm:spPr/>
    </dgm:pt>
    <dgm:pt modelId="{0D759E16-00D6-44D1-98BB-E8D3F52F6E26}" type="pres">
      <dgm:prSet presAssocID="{6055B098-EE66-4E1C-98FC-42CD887664EC}" presName="textNode" presStyleLbl="node1" presStyleIdx="2" presStyleCnt="3" custLinFactNeighborY="-3100">
        <dgm:presLayoutVars>
          <dgm:bulletEnabled val="1"/>
        </dgm:presLayoutVars>
      </dgm:prSet>
      <dgm:spPr/>
      <dgm:t>
        <a:bodyPr/>
        <a:lstStyle/>
        <a:p>
          <a:endParaRPr lang="en-US"/>
        </a:p>
      </dgm:t>
    </dgm:pt>
  </dgm:ptLst>
  <dgm:cxnLst>
    <dgm:cxn modelId="{FC4D288B-2C7E-4798-9436-78044F44C520}" srcId="{4975C6C6-9274-494B-A430-022B37A1DDDC}" destId="{6055B098-EE66-4E1C-98FC-42CD887664EC}" srcOrd="2" destOrd="0" parTransId="{C4602A40-886E-4940-9890-FCB77976E627}" sibTransId="{01F2FD6F-0547-4DC2-AB9E-21641FD3EED0}"/>
    <dgm:cxn modelId="{442AB599-CD5B-4A5D-8BEA-D64F02D4B0BE}" srcId="{4975C6C6-9274-494B-A430-022B37A1DDDC}" destId="{BB568FDE-4516-4A8E-AE8D-0777DA6D7BBC}" srcOrd="0" destOrd="0" parTransId="{E2F1EAF6-8100-4F6A-9FA5-C633D8235D9A}" sibTransId="{E15B8A8B-EEFE-475C-8F07-C707C7A3949E}"/>
    <dgm:cxn modelId="{9AF84FC6-41FC-A544-A9AF-F9165352FC2D}" type="presOf" srcId="{BB568FDE-4516-4A8E-AE8D-0777DA6D7BBC}" destId="{4FA5518D-54E2-42B6-B26E-BC17B31E5AF2}" srcOrd="0" destOrd="0" presId="urn:microsoft.com/office/officeart/2005/8/layout/hProcess9"/>
    <dgm:cxn modelId="{290041D0-C4BF-3346-B3C4-E8EDB0719F17}" type="presOf" srcId="{E0BB736C-A4CA-4B88-A8E3-B5BD44FCEF6A}" destId="{29ECEE7F-192C-426A-92BE-87CF64C04223}" srcOrd="0" destOrd="0" presId="urn:microsoft.com/office/officeart/2005/8/layout/hProcess9"/>
    <dgm:cxn modelId="{9C2B4C6F-1F30-4A2B-92B4-0A07D8EB75E9}" srcId="{4975C6C6-9274-494B-A430-022B37A1DDDC}" destId="{E0BB736C-A4CA-4B88-A8E3-B5BD44FCEF6A}" srcOrd="1" destOrd="0" parTransId="{506989B0-EA01-4A4E-BB75-3ACFD4E00F67}" sibTransId="{A99D909A-CC45-4ADC-AF32-ED9D6D5EAAE6}"/>
    <dgm:cxn modelId="{8E5D3CFE-F7A9-B643-B273-B1C6FDC30EA4}" type="presOf" srcId="{4975C6C6-9274-494B-A430-022B37A1DDDC}" destId="{4FDBF5F2-9219-4F70-A9EF-9A8C9CD67AB4}" srcOrd="0" destOrd="0" presId="urn:microsoft.com/office/officeart/2005/8/layout/hProcess9"/>
    <dgm:cxn modelId="{5BF8B9D4-355C-6245-A9B3-95C0FC124CA4}" type="presOf" srcId="{6055B098-EE66-4E1C-98FC-42CD887664EC}" destId="{0D759E16-00D6-44D1-98BB-E8D3F52F6E26}" srcOrd="0" destOrd="0" presId="urn:microsoft.com/office/officeart/2005/8/layout/hProcess9"/>
    <dgm:cxn modelId="{19B93091-ABB9-C743-8369-8CB16F2E794F}" type="presParOf" srcId="{4FDBF5F2-9219-4F70-A9EF-9A8C9CD67AB4}" destId="{FA6280AD-EEDC-41C4-88F0-80DDC2CC3F46}" srcOrd="0" destOrd="0" presId="urn:microsoft.com/office/officeart/2005/8/layout/hProcess9"/>
    <dgm:cxn modelId="{F93F0ABA-FF07-0641-BF2C-4FF276033B51}" type="presParOf" srcId="{4FDBF5F2-9219-4F70-A9EF-9A8C9CD67AB4}" destId="{F6099737-F385-4E99-A361-6EEE670B7653}" srcOrd="1" destOrd="0" presId="urn:microsoft.com/office/officeart/2005/8/layout/hProcess9"/>
    <dgm:cxn modelId="{9F7B138A-5123-2E48-B9C4-AB6769E177D3}" type="presParOf" srcId="{F6099737-F385-4E99-A361-6EEE670B7653}" destId="{4FA5518D-54E2-42B6-B26E-BC17B31E5AF2}" srcOrd="0" destOrd="0" presId="urn:microsoft.com/office/officeart/2005/8/layout/hProcess9"/>
    <dgm:cxn modelId="{2ACAFF6B-F2D8-5F49-A439-EC126E95D438}" type="presParOf" srcId="{F6099737-F385-4E99-A361-6EEE670B7653}" destId="{35E9FD8D-46B4-404C-923A-966ECED38DE6}" srcOrd="1" destOrd="0" presId="urn:microsoft.com/office/officeart/2005/8/layout/hProcess9"/>
    <dgm:cxn modelId="{B67FC4D9-B0FC-A44B-AFCA-504B28FD781B}" type="presParOf" srcId="{F6099737-F385-4E99-A361-6EEE670B7653}" destId="{29ECEE7F-192C-426A-92BE-87CF64C04223}" srcOrd="2" destOrd="0" presId="urn:microsoft.com/office/officeart/2005/8/layout/hProcess9"/>
    <dgm:cxn modelId="{DD2B3553-4A44-4B40-9989-6AA6FAFBA1CB}" type="presParOf" srcId="{F6099737-F385-4E99-A361-6EEE670B7653}" destId="{87C21A2F-F7E6-4557-B4B4-C71B53FDE62D}" srcOrd="3" destOrd="0" presId="urn:microsoft.com/office/officeart/2005/8/layout/hProcess9"/>
    <dgm:cxn modelId="{0327E8C1-C0AF-7141-9A0C-7CE26CF35143}" type="presParOf" srcId="{F6099737-F385-4E99-A361-6EEE670B7653}" destId="{0D759E16-00D6-44D1-98BB-E8D3F52F6E2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10F30D-B091-4DFC-AAAC-2A33D941D8F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GB"/>
        </a:p>
      </dgm:t>
    </dgm:pt>
    <dgm:pt modelId="{D91CC2B7-95C0-4B4B-9E78-0B1E291F2B8C}">
      <dgm:prSet phldrT="[Text]"/>
      <dgm:spPr/>
      <dgm:t>
        <a:bodyPr/>
        <a:lstStyle/>
        <a:p>
          <a:r>
            <a:rPr lang="en-GB" dirty="0">
              <a:latin typeface="Arial" panose="020B0604020202020204" pitchFamily="34" charset="0"/>
              <a:cs typeface="Arial" panose="020B0604020202020204" pitchFamily="34" charset="0"/>
            </a:rPr>
            <a:t>Demographics</a:t>
          </a:r>
        </a:p>
      </dgm:t>
    </dgm:pt>
    <dgm:pt modelId="{123BBB14-583E-4A8B-B7F6-11E779C58346}" type="parTrans" cxnId="{E71BFB11-D886-4811-8097-BB200A11E934}">
      <dgm:prSet/>
      <dgm:spPr/>
      <dgm:t>
        <a:bodyPr/>
        <a:lstStyle/>
        <a:p>
          <a:endParaRPr lang="en-GB"/>
        </a:p>
      </dgm:t>
    </dgm:pt>
    <dgm:pt modelId="{7AF71BFB-B1EE-44CF-9B87-627C24DB8F0E}" type="sibTrans" cxnId="{E71BFB11-D886-4811-8097-BB200A11E934}">
      <dgm:prSet/>
      <dgm:spPr/>
      <dgm:t>
        <a:bodyPr/>
        <a:lstStyle/>
        <a:p>
          <a:endParaRPr lang="en-GB"/>
        </a:p>
      </dgm:t>
    </dgm:pt>
    <dgm:pt modelId="{AE5B8AEB-FD84-423D-BC3C-1C4BB1AFCF53}">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Child – age, diagnosis/es, gender</a:t>
          </a:r>
        </a:p>
      </dgm:t>
    </dgm:pt>
    <dgm:pt modelId="{4AD41725-EAA2-442D-B89F-7641E7B8ED7C}" type="parTrans" cxnId="{F56AF419-AF9E-4A12-98DC-7FEB8081EAFC}">
      <dgm:prSet/>
      <dgm:spPr/>
      <dgm:t>
        <a:bodyPr/>
        <a:lstStyle/>
        <a:p>
          <a:endParaRPr lang="en-GB"/>
        </a:p>
      </dgm:t>
    </dgm:pt>
    <dgm:pt modelId="{1395CCF1-B06D-4CC9-88F3-F6FD024CD1AD}" type="sibTrans" cxnId="{F56AF419-AF9E-4A12-98DC-7FEB8081EAFC}">
      <dgm:prSet/>
      <dgm:spPr/>
      <dgm:t>
        <a:bodyPr/>
        <a:lstStyle/>
        <a:p>
          <a:endParaRPr lang="en-GB"/>
        </a:p>
      </dgm:t>
    </dgm:pt>
    <dgm:pt modelId="{6884F2E9-F384-4C45-A010-D6078ADB4E6B}">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Child school – year group, type of schooling, EHCP status, lockdown attendance, # hours spend on schoolwork during lockdown, extra support</a:t>
          </a:r>
        </a:p>
      </dgm:t>
    </dgm:pt>
    <dgm:pt modelId="{E274C875-5AEA-417D-A1A5-BE527E2373C8}" type="parTrans" cxnId="{FBA7B43C-CC86-466E-8AF7-0002BF4B0E9D}">
      <dgm:prSet/>
      <dgm:spPr/>
      <dgm:t>
        <a:bodyPr/>
        <a:lstStyle/>
        <a:p>
          <a:endParaRPr lang="en-GB"/>
        </a:p>
      </dgm:t>
    </dgm:pt>
    <dgm:pt modelId="{CCBB30F4-9412-41BF-BC0C-B45DAE77C049}" type="sibTrans" cxnId="{FBA7B43C-CC86-466E-8AF7-0002BF4B0E9D}">
      <dgm:prSet/>
      <dgm:spPr/>
      <dgm:t>
        <a:bodyPr/>
        <a:lstStyle/>
        <a:p>
          <a:endParaRPr lang="en-GB"/>
        </a:p>
      </dgm:t>
    </dgm:pt>
    <dgm:pt modelId="{50A2FCA9-AA24-4FC3-98A8-FF2BE8A8278F}">
      <dgm:prSet phldrT="[Text]"/>
      <dgm:spPr/>
      <dgm:t>
        <a:bodyPr/>
        <a:lstStyle/>
        <a:p>
          <a:r>
            <a:rPr lang="en-GB" dirty="0">
              <a:latin typeface="Arial" panose="020B0604020202020204" pitchFamily="34" charset="0"/>
              <a:cs typeface="Arial" panose="020B0604020202020204" pitchFamily="34" charset="0"/>
            </a:rPr>
            <a:t>Bespoke wellbeing questions</a:t>
          </a:r>
        </a:p>
      </dgm:t>
    </dgm:pt>
    <dgm:pt modelId="{6383904B-220C-4BBB-90FC-7BC32AB644D0}" type="parTrans" cxnId="{27C6A854-AC7C-421E-B41B-848E797F70E3}">
      <dgm:prSet/>
      <dgm:spPr/>
      <dgm:t>
        <a:bodyPr/>
        <a:lstStyle/>
        <a:p>
          <a:endParaRPr lang="en-GB"/>
        </a:p>
      </dgm:t>
    </dgm:pt>
    <dgm:pt modelId="{6868A2DC-979A-4977-BEFA-4BB71DCB4371}" type="sibTrans" cxnId="{27C6A854-AC7C-421E-B41B-848E797F70E3}">
      <dgm:prSet/>
      <dgm:spPr/>
      <dgm:t>
        <a:bodyPr/>
        <a:lstStyle/>
        <a:p>
          <a:endParaRPr lang="en-GB"/>
        </a:p>
      </dgm:t>
    </dgm:pt>
    <dgm:pt modelId="{91CE28FD-1183-48CC-9E06-3F311737CB51}">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Anxiety, Mood, Sleep, Eating behaviour, Social Interaction, Emotional Outbursts, RRBIs, Tolerance of uncertainty, Screen time, Engagement with school work, Family life</a:t>
          </a:r>
        </a:p>
      </dgm:t>
    </dgm:pt>
    <dgm:pt modelId="{F96D0B03-EEBB-4F04-8354-DD112393CA2B}" type="parTrans" cxnId="{29D33747-59AC-4715-9DB0-636BF612113F}">
      <dgm:prSet/>
      <dgm:spPr/>
      <dgm:t>
        <a:bodyPr/>
        <a:lstStyle/>
        <a:p>
          <a:endParaRPr lang="en-GB"/>
        </a:p>
      </dgm:t>
    </dgm:pt>
    <dgm:pt modelId="{9A40FE9C-0406-47D4-9001-1089A2F9C1EF}" type="sibTrans" cxnId="{29D33747-59AC-4715-9DB0-636BF612113F}">
      <dgm:prSet/>
      <dgm:spPr/>
      <dgm:t>
        <a:bodyPr/>
        <a:lstStyle/>
        <a:p>
          <a:endParaRPr lang="en-GB"/>
        </a:p>
      </dgm:t>
    </dgm:pt>
    <dgm:pt modelId="{699B75B9-E166-43F9-B046-2C17365DE2CA}">
      <dgm:prSet phldrT="[Text]"/>
      <dgm:spPr/>
      <dgm:t>
        <a:bodyPr/>
        <a:lstStyle/>
        <a:p>
          <a:r>
            <a:rPr lang="en-GB" dirty="0">
              <a:latin typeface="Arial" panose="020B0604020202020204" pitchFamily="34" charset="0"/>
              <a:cs typeface="Arial" panose="020B0604020202020204" pitchFamily="34" charset="0"/>
            </a:rPr>
            <a:t>Open text questions</a:t>
          </a:r>
        </a:p>
      </dgm:t>
    </dgm:pt>
    <dgm:pt modelId="{DD6D1612-A57E-40CA-99C7-993125E74F0E}" type="parTrans" cxnId="{819449AB-0F9B-4F2C-BB2C-0E167229D3FC}">
      <dgm:prSet/>
      <dgm:spPr/>
      <dgm:t>
        <a:bodyPr/>
        <a:lstStyle/>
        <a:p>
          <a:endParaRPr lang="en-GB"/>
        </a:p>
      </dgm:t>
    </dgm:pt>
    <dgm:pt modelId="{E89CCFC7-EC0B-4123-AE57-049AF78327F9}" type="sibTrans" cxnId="{819449AB-0F9B-4F2C-BB2C-0E167229D3FC}">
      <dgm:prSet/>
      <dgm:spPr/>
      <dgm:t>
        <a:bodyPr/>
        <a:lstStyle/>
        <a:p>
          <a:endParaRPr lang="en-GB"/>
        </a:p>
      </dgm:t>
    </dgm:pt>
    <dgm:pt modelId="{53AF9057-EA65-49F0-83F5-5A105A096A83}">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Advantages/disadvantages of lockdown on educational experience</a:t>
          </a:r>
        </a:p>
      </dgm:t>
    </dgm:pt>
    <dgm:pt modelId="{8753A6F0-1138-4554-B42B-C106A63EC7A8}" type="parTrans" cxnId="{6FEF7862-607C-43E4-B1F8-008BF3923293}">
      <dgm:prSet/>
      <dgm:spPr/>
      <dgm:t>
        <a:bodyPr/>
        <a:lstStyle/>
        <a:p>
          <a:endParaRPr lang="en-GB"/>
        </a:p>
      </dgm:t>
    </dgm:pt>
    <dgm:pt modelId="{6AAD8AF6-F703-442A-B0D3-1DAEC9152376}" type="sibTrans" cxnId="{6FEF7862-607C-43E4-B1F8-008BF3923293}">
      <dgm:prSet/>
      <dgm:spPr/>
      <dgm:t>
        <a:bodyPr/>
        <a:lstStyle/>
        <a:p>
          <a:endParaRPr lang="en-GB"/>
        </a:p>
      </dgm:t>
    </dgm:pt>
    <dgm:pt modelId="{EDA4241A-586F-4119-96DB-1A694BEC4DB7}">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Other factors impacting wellbeing</a:t>
          </a:r>
        </a:p>
      </dgm:t>
    </dgm:pt>
    <dgm:pt modelId="{6D547FB7-88B2-47C9-8BEB-5762F59EF02E}" type="parTrans" cxnId="{E166803A-C09B-40D8-85AE-75519A2368E6}">
      <dgm:prSet/>
      <dgm:spPr/>
      <dgm:t>
        <a:bodyPr/>
        <a:lstStyle/>
        <a:p>
          <a:endParaRPr lang="en-GB"/>
        </a:p>
      </dgm:t>
    </dgm:pt>
    <dgm:pt modelId="{3E7C805B-94A6-4EA6-A5AF-6FB6B92925F0}" type="sibTrans" cxnId="{E166803A-C09B-40D8-85AE-75519A2368E6}">
      <dgm:prSet/>
      <dgm:spPr/>
      <dgm:t>
        <a:bodyPr/>
        <a:lstStyle/>
        <a:p>
          <a:endParaRPr lang="en-GB"/>
        </a:p>
      </dgm:t>
    </dgm:pt>
    <dgm:pt modelId="{F27667BD-5742-43CA-AD41-4DF92342E92C}">
      <dgm:prSet/>
      <dgm:spPr/>
      <dgm:t>
        <a:bodyPr/>
        <a:lstStyle/>
        <a:p>
          <a:r>
            <a:rPr lang="en-GB" dirty="0">
              <a:latin typeface="Arial" panose="020B0604020202020204" pitchFamily="34" charset="0"/>
              <a:cs typeface="Arial" panose="020B0604020202020204" pitchFamily="34" charset="0"/>
            </a:rPr>
            <a:t>Standardised Questionnaires</a:t>
          </a:r>
        </a:p>
      </dgm:t>
    </dgm:pt>
    <dgm:pt modelId="{0AA6B631-BDB7-4BD2-820C-E252741894E1}" type="parTrans" cxnId="{6560D0F5-745D-4D98-9595-83F8C91530EC}">
      <dgm:prSet/>
      <dgm:spPr/>
      <dgm:t>
        <a:bodyPr/>
        <a:lstStyle/>
        <a:p>
          <a:endParaRPr lang="en-GB"/>
        </a:p>
      </dgm:t>
    </dgm:pt>
    <dgm:pt modelId="{B49965AB-7D62-4D15-8CC3-9022C755C409}" type="sibTrans" cxnId="{6560D0F5-745D-4D98-9595-83F8C91530EC}">
      <dgm:prSet/>
      <dgm:spPr/>
      <dgm:t>
        <a:bodyPr/>
        <a:lstStyle/>
        <a:p>
          <a:endParaRPr lang="en-GB"/>
        </a:p>
      </dgm:t>
    </dgm:pt>
    <dgm:pt modelId="{BFFCD403-9200-4C3E-AD27-D8E69FCF29B6}">
      <dgm:prSe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Strengths and Difficulties Questionnaire (SDQ) </a:t>
          </a:r>
        </a:p>
      </dgm:t>
    </dgm:pt>
    <dgm:pt modelId="{20FCCC27-4A1E-41FC-9DF7-1B478AA20892}" type="parTrans" cxnId="{FBB8D17B-E158-4FE2-BEA4-2DBBF9080A25}">
      <dgm:prSet/>
      <dgm:spPr/>
      <dgm:t>
        <a:bodyPr/>
        <a:lstStyle/>
        <a:p>
          <a:endParaRPr lang="en-GB"/>
        </a:p>
      </dgm:t>
    </dgm:pt>
    <dgm:pt modelId="{E2821550-38FF-4CBA-9643-07A4687E5633}" type="sibTrans" cxnId="{FBB8D17B-E158-4FE2-BEA4-2DBBF9080A25}">
      <dgm:prSet/>
      <dgm:spPr/>
      <dgm:t>
        <a:bodyPr/>
        <a:lstStyle/>
        <a:p>
          <a:endParaRPr lang="en-GB"/>
        </a:p>
      </dgm:t>
    </dgm:pt>
    <dgm:pt modelId="{4652AF35-A6EA-40C7-8A0E-8A632AD2ADDF}">
      <dgm:prSe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Revised Children’s Anxiety and Depression Scale (RCADS)</a:t>
          </a:r>
        </a:p>
      </dgm:t>
    </dgm:pt>
    <dgm:pt modelId="{7C30770A-8A0F-4789-8679-94E263E98B0A}" type="parTrans" cxnId="{98664094-93A0-409E-B230-C8DDE2E3EA49}">
      <dgm:prSet/>
      <dgm:spPr/>
      <dgm:t>
        <a:bodyPr/>
        <a:lstStyle/>
        <a:p>
          <a:endParaRPr lang="en-GB"/>
        </a:p>
      </dgm:t>
    </dgm:pt>
    <dgm:pt modelId="{03383C5E-0BB8-463B-BFEB-4045A43A5CD7}" type="sibTrans" cxnId="{98664094-93A0-409E-B230-C8DDE2E3EA49}">
      <dgm:prSet/>
      <dgm:spPr/>
      <dgm:t>
        <a:bodyPr/>
        <a:lstStyle/>
        <a:p>
          <a:endParaRPr lang="en-GB"/>
        </a:p>
      </dgm:t>
    </dgm:pt>
    <dgm:pt modelId="{679913B0-BB89-411E-A7F3-E463DEFC9AA2}">
      <dgm:prSe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Intolerance of Uncertainty Scale (IUS)</a:t>
          </a:r>
        </a:p>
      </dgm:t>
    </dgm:pt>
    <dgm:pt modelId="{DBE21DE3-376D-4724-8471-97C961C639C4}" type="parTrans" cxnId="{B6AF3CAF-6AEA-413F-89B1-05DCFF0ABBE1}">
      <dgm:prSet/>
      <dgm:spPr/>
      <dgm:t>
        <a:bodyPr/>
        <a:lstStyle/>
        <a:p>
          <a:endParaRPr lang="en-GB"/>
        </a:p>
      </dgm:t>
    </dgm:pt>
    <dgm:pt modelId="{C6A4A3CD-7A9F-40B8-B24A-251A9570C23A}" type="sibTrans" cxnId="{B6AF3CAF-6AEA-413F-89B1-05DCFF0ABBE1}">
      <dgm:prSet/>
      <dgm:spPr/>
      <dgm:t>
        <a:bodyPr/>
        <a:lstStyle/>
        <a:p>
          <a:endParaRPr lang="en-GB"/>
        </a:p>
      </dgm:t>
    </dgm:pt>
    <dgm:pt modelId="{F0DF0F0F-BACE-4782-BFE7-49FB80EA5252}">
      <dgm:prSe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Emotional Dysregulation Index (EDI) (PARENT ONLY)</a:t>
          </a:r>
        </a:p>
      </dgm:t>
    </dgm:pt>
    <dgm:pt modelId="{F3AE8CDA-273D-4C12-AB4C-909F635B8C80}" type="parTrans" cxnId="{0250D8CA-2AC0-4D74-B438-698A3A6BDCF5}">
      <dgm:prSet/>
      <dgm:spPr/>
      <dgm:t>
        <a:bodyPr/>
        <a:lstStyle/>
        <a:p>
          <a:endParaRPr lang="en-GB"/>
        </a:p>
      </dgm:t>
    </dgm:pt>
    <dgm:pt modelId="{ADEEE248-1424-4B7D-A2E8-4CC749F012FE}" type="sibTrans" cxnId="{0250D8CA-2AC0-4D74-B438-698A3A6BDCF5}">
      <dgm:prSet/>
      <dgm:spPr/>
      <dgm:t>
        <a:bodyPr/>
        <a:lstStyle/>
        <a:p>
          <a:endParaRPr lang="en-GB"/>
        </a:p>
      </dgm:t>
    </dgm:pt>
    <dgm:pt modelId="{D0DEA4E6-AF69-44C8-B5A8-A06CAF301ABF}">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Pre-lockdown difficulties in school</a:t>
          </a:r>
        </a:p>
      </dgm:t>
    </dgm:pt>
    <dgm:pt modelId="{1A9549D8-F1AD-4C53-93BD-A8E5AA685564}" type="parTrans" cxnId="{BBD7240C-03F8-4C2F-A78C-EA3D0B4684B6}">
      <dgm:prSet/>
      <dgm:spPr/>
      <dgm:t>
        <a:bodyPr/>
        <a:lstStyle/>
        <a:p>
          <a:endParaRPr lang="en-GB"/>
        </a:p>
      </dgm:t>
    </dgm:pt>
    <dgm:pt modelId="{85763F85-CF95-4E5A-92D0-2C39AC19EC38}" type="sibTrans" cxnId="{BBD7240C-03F8-4C2F-A78C-EA3D0B4684B6}">
      <dgm:prSet/>
      <dgm:spPr/>
      <dgm:t>
        <a:bodyPr/>
        <a:lstStyle/>
        <a:p>
          <a:endParaRPr lang="en-GB"/>
        </a:p>
      </dgm:t>
    </dgm:pt>
    <dgm:pt modelId="{0A39541C-9CA2-4941-A8ED-37C5DB7AEA96}">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School changes that occurred during lockdown they hope will remain </a:t>
          </a:r>
        </a:p>
      </dgm:t>
    </dgm:pt>
    <dgm:pt modelId="{C819C6CC-B489-4558-9262-03928DCF69AF}" type="parTrans" cxnId="{C3C15B80-F168-4E0C-83A1-C3FB3D0278F2}">
      <dgm:prSet/>
      <dgm:spPr/>
      <dgm:t>
        <a:bodyPr/>
        <a:lstStyle/>
        <a:p>
          <a:endParaRPr lang="en-GB"/>
        </a:p>
      </dgm:t>
    </dgm:pt>
    <dgm:pt modelId="{D4AD22A6-67D1-4FED-BEF3-41BDD2A03633}" type="sibTrans" cxnId="{C3C15B80-F168-4E0C-83A1-C3FB3D0278F2}">
      <dgm:prSet/>
      <dgm:spPr/>
      <dgm:t>
        <a:bodyPr/>
        <a:lstStyle/>
        <a:p>
          <a:endParaRPr lang="en-GB"/>
        </a:p>
      </dgm:t>
    </dgm:pt>
    <dgm:pt modelId="{E06B46FE-2C8B-45D6-8CD8-1B358B136E7B}">
      <dgm:prSet phldrT="[Text]"/>
      <dgm:spPr/>
      <dgm:t>
        <a:bodyPr/>
        <a:lstStyle/>
        <a:p>
          <a:pPr marL="252000">
            <a:lnSpc>
              <a:spcPct val="100000"/>
            </a:lnSpc>
            <a:spcAft>
              <a:spcPts val="0"/>
            </a:spcAft>
          </a:pPr>
          <a:r>
            <a:rPr lang="en-GB" dirty="0">
              <a:latin typeface="Arial" panose="020B0604020202020204" pitchFamily="34" charset="0"/>
              <a:cs typeface="Arial" panose="020B0604020202020204" pitchFamily="34" charset="0"/>
            </a:rPr>
            <a:t>Parent – location, educational attainment, relationship to child, household characteristics </a:t>
          </a:r>
        </a:p>
      </dgm:t>
    </dgm:pt>
    <dgm:pt modelId="{9C1E4A06-296E-4342-B345-F71E14C10C09}" type="parTrans" cxnId="{4C5214B9-3D73-48CC-92B4-5AAE36CD3671}">
      <dgm:prSet/>
      <dgm:spPr/>
      <dgm:t>
        <a:bodyPr/>
        <a:lstStyle/>
        <a:p>
          <a:endParaRPr lang="en-GB"/>
        </a:p>
      </dgm:t>
    </dgm:pt>
    <dgm:pt modelId="{B5F9EDFF-33A0-4DD1-AE92-06CA07A62906}" type="sibTrans" cxnId="{4C5214B9-3D73-48CC-92B4-5AAE36CD3671}">
      <dgm:prSet/>
      <dgm:spPr/>
      <dgm:t>
        <a:bodyPr/>
        <a:lstStyle/>
        <a:p>
          <a:endParaRPr lang="en-GB"/>
        </a:p>
      </dgm:t>
    </dgm:pt>
    <dgm:pt modelId="{58B71D11-71A2-4790-8941-42D801087B95}" type="pres">
      <dgm:prSet presAssocID="{1110F30D-B091-4DFC-AAAC-2A33D941D8FF}" presName="Name0" presStyleCnt="0">
        <dgm:presLayoutVars>
          <dgm:dir/>
          <dgm:animLvl val="lvl"/>
          <dgm:resizeHandles val="exact"/>
        </dgm:presLayoutVars>
      </dgm:prSet>
      <dgm:spPr/>
      <dgm:t>
        <a:bodyPr/>
        <a:lstStyle/>
        <a:p>
          <a:endParaRPr lang="en-US"/>
        </a:p>
      </dgm:t>
    </dgm:pt>
    <dgm:pt modelId="{38130A31-CF71-4F15-8A86-C237D53B3941}" type="pres">
      <dgm:prSet presAssocID="{D91CC2B7-95C0-4B4B-9E78-0B1E291F2B8C}" presName="linNode" presStyleCnt="0"/>
      <dgm:spPr/>
    </dgm:pt>
    <dgm:pt modelId="{79FFE0BA-8571-4259-BF0A-1140BB0D3FD9}" type="pres">
      <dgm:prSet presAssocID="{D91CC2B7-95C0-4B4B-9E78-0B1E291F2B8C}" presName="parentText" presStyleLbl="node1" presStyleIdx="0" presStyleCnt="4" custScaleX="68302" custScaleY="200437" custLinFactNeighborX="-84" custLinFactNeighborY="-2057">
        <dgm:presLayoutVars>
          <dgm:chMax val="1"/>
          <dgm:bulletEnabled val="1"/>
        </dgm:presLayoutVars>
      </dgm:prSet>
      <dgm:spPr/>
      <dgm:t>
        <a:bodyPr/>
        <a:lstStyle/>
        <a:p>
          <a:endParaRPr lang="en-US"/>
        </a:p>
      </dgm:t>
    </dgm:pt>
    <dgm:pt modelId="{284B773C-2AFB-41D1-9061-A8B103B22D63}" type="pres">
      <dgm:prSet presAssocID="{D91CC2B7-95C0-4B4B-9E78-0B1E291F2B8C}" presName="descendantText" presStyleLbl="alignAccFollowNode1" presStyleIdx="0" presStyleCnt="4" custScaleX="121056" custScaleY="217068" custLinFactNeighborX="-2696" custLinFactNeighborY="-19310">
        <dgm:presLayoutVars>
          <dgm:bulletEnabled val="1"/>
        </dgm:presLayoutVars>
      </dgm:prSet>
      <dgm:spPr/>
      <dgm:t>
        <a:bodyPr/>
        <a:lstStyle/>
        <a:p>
          <a:endParaRPr lang="en-US"/>
        </a:p>
      </dgm:t>
    </dgm:pt>
    <dgm:pt modelId="{11D0EDE1-996E-4208-9BFB-B0C589ECC86E}" type="pres">
      <dgm:prSet presAssocID="{7AF71BFB-B1EE-44CF-9B87-627C24DB8F0E}" presName="sp" presStyleCnt="0"/>
      <dgm:spPr/>
    </dgm:pt>
    <dgm:pt modelId="{97492FF0-32A1-4478-80AF-6DCBCAFBFF8B}" type="pres">
      <dgm:prSet presAssocID="{50A2FCA9-AA24-4FC3-98A8-FF2BE8A8278F}" presName="linNode" presStyleCnt="0"/>
      <dgm:spPr/>
    </dgm:pt>
    <dgm:pt modelId="{30B294F1-30BD-4F48-A6B9-95709A6BADEC}" type="pres">
      <dgm:prSet presAssocID="{50A2FCA9-AA24-4FC3-98A8-FF2BE8A8278F}" presName="parentText" presStyleLbl="node1" presStyleIdx="1" presStyleCnt="4" custScaleX="68302" custScaleY="200437" custLinFactNeighborX="-84" custLinFactNeighborY="-24671">
        <dgm:presLayoutVars>
          <dgm:chMax val="1"/>
          <dgm:bulletEnabled val="1"/>
        </dgm:presLayoutVars>
      </dgm:prSet>
      <dgm:spPr/>
      <dgm:t>
        <a:bodyPr/>
        <a:lstStyle/>
        <a:p>
          <a:endParaRPr lang="en-US"/>
        </a:p>
      </dgm:t>
    </dgm:pt>
    <dgm:pt modelId="{955B92FF-7412-4CA8-8C05-2A935E425B4D}" type="pres">
      <dgm:prSet presAssocID="{50A2FCA9-AA24-4FC3-98A8-FF2BE8A8278F}" presName="descendantText" presStyleLbl="alignAccFollowNode1" presStyleIdx="1" presStyleCnt="4" custScaleX="121056" custScaleY="217068" custLinFactNeighborX="-2696" custLinFactNeighborY="-30840">
        <dgm:presLayoutVars>
          <dgm:bulletEnabled val="1"/>
        </dgm:presLayoutVars>
      </dgm:prSet>
      <dgm:spPr/>
      <dgm:t>
        <a:bodyPr/>
        <a:lstStyle/>
        <a:p>
          <a:endParaRPr lang="en-US"/>
        </a:p>
      </dgm:t>
    </dgm:pt>
    <dgm:pt modelId="{52C26C15-6B14-4768-AEA0-9E9CF49B85FC}" type="pres">
      <dgm:prSet presAssocID="{6868A2DC-979A-4977-BEFA-4BB71DCB4371}" presName="sp" presStyleCnt="0"/>
      <dgm:spPr/>
    </dgm:pt>
    <dgm:pt modelId="{329136B4-E10B-4537-A07D-4CF5F3BD9520}" type="pres">
      <dgm:prSet presAssocID="{699B75B9-E166-43F9-B046-2C17365DE2CA}" presName="linNode" presStyleCnt="0"/>
      <dgm:spPr/>
    </dgm:pt>
    <dgm:pt modelId="{D76CE485-4EB5-456C-8555-92C75BC49E9F}" type="pres">
      <dgm:prSet presAssocID="{699B75B9-E166-43F9-B046-2C17365DE2CA}" presName="parentText" presStyleLbl="node1" presStyleIdx="2" presStyleCnt="4" custScaleX="68302" custScaleY="200437" custLinFactNeighborX="-84" custLinFactNeighborY="-24671">
        <dgm:presLayoutVars>
          <dgm:chMax val="1"/>
          <dgm:bulletEnabled val="1"/>
        </dgm:presLayoutVars>
      </dgm:prSet>
      <dgm:spPr/>
      <dgm:t>
        <a:bodyPr/>
        <a:lstStyle/>
        <a:p>
          <a:endParaRPr lang="en-US"/>
        </a:p>
      </dgm:t>
    </dgm:pt>
    <dgm:pt modelId="{EF48723E-3073-48B6-9BC1-34285BD3FBF2}" type="pres">
      <dgm:prSet presAssocID="{699B75B9-E166-43F9-B046-2C17365DE2CA}" presName="descendantText" presStyleLbl="alignAccFollowNode1" presStyleIdx="2" presStyleCnt="4" custScaleX="121056" custScaleY="217068" custLinFactNeighborX="-2696" custLinFactNeighborY="-30840">
        <dgm:presLayoutVars>
          <dgm:bulletEnabled val="1"/>
        </dgm:presLayoutVars>
      </dgm:prSet>
      <dgm:spPr/>
      <dgm:t>
        <a:bodyPr/>
        <a:lstStyle/>
        <a:p>
          <a:endParaRPr lang="en-US"/>
        </a:p>
      </dgm:t>
    </dgm:pt>
    <dgm:pt modelId="{F2A8F3FF-865C-428F-9B2F-832BAE961F6E}" type="pres">
      <dgm:prSet presAssocID="{E89CCFC7-EC0B-4123-AE57-049AF78327F9}" presName="sp" presStyleCnt="0"/>
      <dgm:spPr/>
    </dgm:pt>
    <dgm:pt modelId="{01EE37CB-5A2B-4AD9-A2A8-D9EB4DDBB3E8}" type="pres">
      <dgm:prSet presAssocID="{F27667BD-5742-43CA-AD41-4DF92342E92C}" presName="linNode" presStyleCnt="0"/>
      <dgm:spPr/>
    </dgm:pt>
    <dgm:pt modelId="{D57197E1-E861-413A-89DA-4A6BAF635D3E}" type="pres">
      <dgm:prSet presAssocID="{F27667BD-5742-43CA-AD41-4DF92342E92C}" presName="parentText" presStyleLbl="node1" presStyleIdx="3" presStyleCnt="4" custScaleX="68302" custScaleY="200437" custLinFactNeighborX="-83" custLinFactNeighborY="-24671">
        <dgm:presLayoutVars>
          <dgm:chMax val="1"/>
          <dgm:bulletEnabled val="1"/>
        </dgm:presLayoutVars>
      </dgm:prSet>
      <dgm:spPr/>
      <dgm:t>
        <a:bodyPr/>
        <a:lstStyle/>
        <a:p>
          <a:endParaRPr lang="en-US"/>
        </a:p>
      </dgm:t>
    </dgm:pt>
    <dgm:pt modelId="{B66DFBB2-C384-4730-BB98-9208654177CF}" type="pres">
      <dgm:prSet presAssocID="{F27667BD-5742-43CA-AD41-4DF92342E92C}" presName="descendantText" presStyleLbl="alignAccFollowNode1" presStyleIdx="3" presStyleCnt="4" custScaleX="119984" custScaleY="217068" custLinFactNeighborX="-2460" custLinFactNeighborY="-30840">
        <dgm:presLayoutVars>
          <dgm:bulletEnabled val="1"/>
        </dgm:presLayoutVars>
      </dgm:prSet>
      <dgm:spPr/>
      <dgm:t>
        <a:bodyPr/>
        <a:lstStyle/>
        <a:p>
          <a:endParaRPr lang="en-US"/>
        </a:p>
      </dgm:t>
    </dgm:pt>
  </dgm:ptLst>
  <dgm:cxnLst>
    <dgm:cxn modelId="{E166803A-C09B-40D8-85AE-75519A2368E6}" srcId="{699B75B9-E166-43F9-B046-2C17365DE2CA}" destId="{EDA4241A-586F-4119-96DB-1A694BEC4DB7}" srcOrd="3" destOrd="0" parTransId="{6D547FB7-88B2-47C9-8BEB-5762F59EF02E}" sibTransId="{3E7C805B-94A6-4EA6-A5AF-6FB6B92925F0}"/>
    <dgm:cxn modelId="{2E191AED-D20C-3E48-B6F6-7679E709D54E}" type="presOf" srcId="{91CE28FD-1183-48CC-9E06-3F311737CB51}" destId="{955B92FF-7412-4CA8-8C05-2A935E425B4D}" srcOrd="0" destOrd="0" presId="urn:microsoft.com/office/officeart/2005/8/layout/vList5"/>
    <dgm:cxn modelId="{29D33747-59AC-4715-9DB0-636BF612113F}" srcId="{50A2FCA9-AA24-4FC3-98A8-FF2BE8A8278F}" destId="{91CE28FD-1183-48CC-9E06-3F311737CB51}" srcOrd="0" destOrd="0" parTransId="{F96D0B03-EEBB-4F04-8354-DD112393CA2B}" sibTransId="{9A40FE9C-0406-47D4-9001-1089A2F9C1EF}"/>
    <dgm:cxn modelId="{6560D0F5-745D-4D98-9595-83F8C91530EC}" srcId="{1110F30D-B091-4DFC-AAAC-2A33D941D8FF}" destId="{F27667BD-5742-43CA-AD41-4DF92342E92C}" srcOrd="3" destOrd="0" parTransId="{0AA6B631-BDB7-4BD2-820C-E252741894E1}" sibTransId="{B49965AB-7D62-4D15-8CC3-9022C755C409}"/>
    <dgm:cxn modelId="{C6DE8213-A37E-6A4F-8D31-D716A6C13D5E}" type="presOf" srcId="{699B75B9-E166-43F9-B046-2C17365DE2CA}" destId="{D76CE485-4EB5-456C-8555-92C75BC49E9F}" srcOrd="0" destOrd="0" presId="urn:microsoft.com/office/officeart/2005/8/layout/vList5"/>
    <dgm:cxn modelId="{E71BFB11-D886-4811-8097-BB200A11E934}" srcId="{1110F30D-B091-4DFC-AAAC-2A33D941D8FF}" destId="{D91CC2B7-95C0-4B4B-9E78-0B1E291F2B8C}" srcOrd="0" destOrd="0" parTransId="{123BBB14-583E-4A8B-B7F6-11E779C58346}" sibTransId="{7AF71BFB-B1EE-44CF-9B87-627C24DB8F0E}"/>
    <dgm:cxn modelId="{6FEF7862-607C-43E4-B1F8-008BF3923293}" srcId="{699B75B9-E166-43F9-B046-2C17365DE2CA}" destId="{53AF9057-EA65-49F0-83F5-5A105A096A83}" srcOrd="0" destOrd="0" parTransId="{8753A6F0-1138-4554-B42B-C106A63EC7A8}" sibTransId="{6AAD8AF6-F703-442A-B0D3-1DAEC9152376}"/>
    <dgm:cxn modelId="{27C6A854-AC7C-421E-B41B-848E797F70E3}" srcId="{1110F30D-B091-4DFC-AAAC-2A33D941D8FF}" destId="{50A2FCA9-AA24-4FC3-98A8-FF2BE8A8278F}" srcOrd="1" destOrd="0" parTransId="{6383904B-220C-4BBB-90FC-7BC32AB644D0}" sibTransId="{6868A2DC-979A-4977-BEFA-4BB71DCB4371}"/>
    <dgm:cxn modelId="{819449AB-0F9B-4F2C-BB2C-0E167229D3FC}" srcId="{1110F30D-B091-4DFC-AAAC-2A33D941D8FF}" destId="{699B75B9-E166-43F9-B046-2C17365DE2CA}" srcOrd="2" destOrd="0" parTransId="{DD6D1612-A57E-40CA-99C7-993125E74F0E}" sibTransId="{E89CCFC7-EC0B-4123-AE57-049AF78327F9}"/>
    <dgm:cxn modelId="{FD1CB232-0406-8E41-91BC-104255E6B4D6}" type="presOf" srcId="{D91CC2B7-95C0-4B4B-9E78-0B1E291F2B8C}" destId="{79FFE0BA-8571-4259-BF0A-1140BB0D3FD9}" srcOrd="0" destOrd="0" presId="urn:microsoft.com/office/officeart/2005/8/layout/vList5"/>
    <dgm:cxn modelId="{D8A95B05-DFF2-7749-B289-40F1F9BD0B9C}" type="presOf" srcId="{F27667BD-5742-43CA-AD41-4DF92342E92C}" destId="{D57197E1-E861-413A-89DA-4A6BAF635D3E}" srcOrd="0" destOrd="0" presId="urn:microsoft.com/office/officeart/2005/8/layout/vList5"/>
    <dgm:cxn modelId="{C3C15B80-F168-4E0C-83A1-C3FB3D0278F2}" srcId="{699B75B9-E166-43F9-B046-2C17365DE2CA}" destId="{0A39541C-9CA2-4941-A8ED-37C5DB7AEA96}" srcOrd="2" destOrd="0" parTransId="{C819C6CC-B489-4558-9262-03928DCF69AF}" sibTransId="{D4AD22A6-67D1-4FED-BEF3-41BDD2A03633}"/>
    <dgm:cxn modelId="{6C9516F7-E70B-1046-B15B-8F7E545C5422}" type="presOf" srcId="{AE5B8AEB-FD84-423D-BC3C-1C4BB1AFCF53}" destId="{284B773C-2AFB-41D1-9061-A8B103B22D63}" srcOrd="0" destOrd="0" presId="urn:microsoft.com/office/officeart/2005/8/layout/vList5"/>
    <dgm:cxn modelId="{F56AF419-AF9E-4A12-98DC-7FEB8081EAFC}" srcId="{D91CC2B7-95C0-4B4B-9E78-0B1E291F2B8C}" destId="{AE5B8AEB-FD84-423D-BC3C-1C4BB1AFCF53}" srcOrd="0" destOrd="0" parTransId="{4AD41725-EAA2-442D-B89F-7641E7B8ED7C}" sibTransId="{1395CCF1-B06D-4CC9-88F3-F6FD024CD1AD}"/>
    <dgm:cxn modelId="{116902D8-91EC-FE46-8106-F0B993E8A25C}" type="presOf" srcId="{EDA4241A-586F-4119-96DB-1A694BEC4DB7}" destId="{EF48723E-3073-48B6-9BC1-34285BD3FBF2}" srcOrd="0" destOrd="3" presId="urn:microsoft.com/office/officeart/2005/8/layout/vList5"/>
    <dgm:cxn modelId="{0C613081-8753-5C42-B818-A43A881B67BF}" type="presOf" srcId="{4652AF35-A6EA-40C7-8A0E-8A632AD2ADDF}" destId="{B66DFBB2-C384-4730-BB98-9208654177CF}" srcOrd="0" destOrd="1" presId="urn:microsoft.com/office/officeart/2005/8/layout/vList5"/>
    <dgm:cxn modelId="{52483DD5-DC57-294C-9823-7BD9EB7B8B3F}" type="presOf" srcId="{6884F2E9-F384-4C45-A010-D6078ADB4E6B}" destId="{284B773C-2AFB-41D1-9061-A8B103B22D63}" srcOrd="0" destOrd="1" presId="urn:microsoft.com/office/officeart/2005/8/layout/vList5"/>
    <dgm:cxn modelId="{898085E5-8214-E741-8E41-EC356B8A5602}" type="presOf" srcId="{D0DEA4E6-AF69-44C8-B5A8-A06CAF301ABF}" destId="{EF48723E-3073-48B6-9BC1-34285BD3FBF2}" srcOrd="0" destOrd="1" presId="urn:microsoft.com/office/officeart/2005/8/layout/vList5"/>
    <dgm:cxn modelId="{FBB8D17B-E158-4FE2-BEA4-2DBBF9080A25}" srcId="{F27667BD-5742-43CA-AD41-4DF92342E92C}" destId="{BFFCD403-9200-4C3E-AD27-D8E69FCF29B6}" srcOrd="0" destOrd="0" parTransId="{20FCCC27-4A1E-41FC-9DF7-1B478AA20892}" sibTransId="{E2821550-38FF-4CBA-9643-07A4687E5633}"/>
    <dgm:cxn modelId="{79D3CD56-7045-BB47-80E4-FEE509E7D710}" type="presOf" srcId="{1110F30D-B091-4DFC-AAAC-2A33D941D8FF}" destId="{58B71D11-71A2-4790-8941-42D801087B95}" srcOrd="0" destOrd="0" presId="urn:microsoft.com/office/officeart/2005/8/layout/vList5"/>
    <dgm:cxn modelId="{9382B3B4-9DF1-0944-9B7B-B420AC0C4663}" type="presOf" srcId="{53AF9057-EA65-49F0-83F5-5A105A096A83}" destId="{EF48723E-3073-48B6-9BC1-34285BD3FBF2}" srcOrd="0" destOrd="0" presId="urn:microsoft.com/office/officeart/2005/8/layout/vList5"/>
    <dgm:cxn modelId="{98664094-93A0-409E-B230-C8DDE2E3EA49}" srcId="{F27667BD-5742-43CA-AD41-4DF92342E92C}" destId="{4652AF35-A6EA-40C7-8A0E-8A632AD2ADDF}" srcOrd="1" destOrd="0" parTransId="{7C30770A-8A0F-4789-8679-94E263E98B0A}" sibTransId="{03383C5E-0BB8-463B-BFEB-4045A43A5CD7}"/>
    <dgm:cxn modelId="{B6AF3CAF-6AEA-413F-89B1-05DCFF0ABBE1}" srcId="{F27667BD-5742-43CA-AD41-4DF92342E92C}" destId="{679913B0-BB89-411E-A7F3-E463DEFC9AA2}" srcOrd="2" destOrd="0" parTransId="{DBE21DE3-376D-4724-8471-97C961C639C4}" sibTransId="{C6A4A3CD-7A9F-40B8-B24A-251A9570C23A}"/>
    <dgm:cxn modelId="{0250D8CA-2AC0-4D74-B438-698A3A6BDCF5}" srcId="{F27667BD-5742-43CA-AD41-4DF92342E92C}" destId="{F0DF0F0F-BACE-4782-BFE7-49FB80EA5252}" srcOrd="3" destOrd="0" parTransId="{F3AE8CDA-273D-4C12-AB4C-909F635B8C80}" sibTransId="{ADEEE248-1424-4B7D-A2E8-4CC749F012FE}"/>
    <dgm:cxn modelId="{54785BEC-34CC-9F47-BA79-193771134CB8}" type="presOf" srcId="{50A2FCA9-AA24-4FC3-98A8-FF2BE8A8278F}" destId="{30B294F1-30BD-4F48-A6B9-95709A6BADEC}" srcOrd="0" destOrd="0" presId="urn:microsoft.com/office/officeart/2005/8/layout/vList5"/>
    <dgm:cxn modelId="{D3ED7B75-BBAA-104A-BF7F-21447AD70927}" type="presOf" srcId="{F0DF0F0F-BACE-4782-BFE7-49FB80EA5252}" destId="{B66DFBB2-C384-4730-BB98-9208654177CF}" srcOrd="0" destOrd="3" presId="urn:microsoft.com/office/officeart/2005/8/layout/vList5"/>
    <dgm:cxn modelId="{BBD7240C-03F8-4C2F-A78C-EA3D0B4684B6}" srcId="{699B75B9-E166-43F9-B046-2C17365DE2CA}" destId="{D0DEA4E6-AF69-44C8-B5A8-A06CAF301ABF}" srcOrd="1" destOrd="0" parTransId="{1A9549D8-F1AD-4C53-93BD-A8E5AA685564}" sibTransId="{85763F85-CF95-4E5A-92D0-2C39AC19EC38}"/>
    <dgm:cxn modelId="{4C5214B9-3D73-48CC-92B4-5AAE36CD3671}" srcId="{D91CC2B7-95C0-4B4B-9E78-0B1E291F2B8C}" destId="{E06B46FE-2C8B-45D6-8CD8-1B358B136E7B}" srcOrd="2" destOrd="0" parTransId="{9C1E4A06-296E-4342-B345-F71E14C10C09}" sibTransId="{B5F9EDFF-33A0-4DD1-AE92-06CA07A62906}"/>
    <dgm:cxn modelId="{AB0DBD61-3B7C-634C-B61C-914A66729C99}" type="presOf" srcId="{E06B46FE-2C8B-45D6-8CD8-1B358B136E7B}" destId="{284B773C-2AFB-41D1-9061-A8B103B22D63}" srcOrd="0" destOrd="2" presId="urn:microsoft.com/office/officeart/2005/8/layout/vList5"/>
    <dgm:cxn modelId="{FBA7B43C-CC86-466E-8AF7-0002BF4B0E9D}" srcId="{D91CC2B7-95C0-4B4B-9E78-0B1E291F2B8C}" destId="{6884F2E9-F384-4C45-A010-D6078ADB4E6B}" srcOrd="1" destOrd="0" parTransId="{E274C875-5AEA-417D-A1A5-BE527E2373C8}" sibTransId="{CCBB30F4-9412-41BF-BC0C-B45DAE77C049}"/>
    <dgm:cxn modelId="{B869F622-21D6-7249-B1E6-9EF467FF12BA}" type="presOf" srcId="{BFFCD403-9200-4C3E-AD27-D8E69FCF29B6}" destId="{B66DFBB2-C384-4730-BB98-9208654177CF}" srcOrd="0" destOrd="0" presId="urn:microsoft.com/office/officeart/2005/8/layout/vList5"/>
    <dgm:cxn modelId="{8FA1B078-689C-0440-9EF6-7B929DC3845C}" type="presOf" srcId="{679913B0-BB89-411E-A7F3-E463DEFC9AA2}" destId="{B66DFBB2-C384-4730-BB98-9208654177CF}" srcOrd="0" destOrd="2" presId="urn:microsoft.com/office/officeart/2005/8/layout/vList5"/>
    <dgm:cxn modelId="{CEFAA16D-6512-034D-812E-B8C4F8E20FFF}" type="presOf" srcId="{0A39541C-9CA2-4941-A8ED-37C5DB7AEA96}" destId="{EF48723E-3073-48B6-9BC1-34285BD3FBF2}" srcOrd="0" destOrd="2" presId="urn:microsoft.com/office/officeart/2005/8/layout/vList5"/>
    <dgm:cxn modelId="{B2BFA2C0-C091-5D40-AA57-F7AEFE0DF157}" type="presParOf" srcId="{58B71D11-71A2-4790-8941-42D801087B95}" destId="{38130A31-CF71-4F15-8A86-C237D53B3941}" srcOrd="0" destOrd="0" presId="urn:microsoft.com/office/officeart/2005/8/layout/vList5"/>
    <dgm:cxn modelId="{E67BF669-5BA6-4C4F-A40B-B67FEAFF6E9F}" type="presParOf" srcId="{38130A31-CF71-4F15-8A86-C237D53B3941}" destId="{79FFE0BA-8571-4259-BF0A-1140BB0D3FD9}" srcOrd="0" destOrd="0" presId="urn:microsoft.com/office/officeart/2005/8/layout/vList5"/>
    <dgm:cxn modelId="{36CBE963-436A-9F40-AE75-811A1BBF0690}" type="presParOf" srcId="{38130A31-CF71-4F15-8A86-C237D53B3941}" destId="{284B773C-2AFB-41D1-9061-A8B103B22D63}" srcOrd="1" destOrd="0" presId="urn:microsoft.com/office/officeart/2005/8/layout/vList5"/>
    <dgm:cxn modelId="{99FED052-F30B-8F43-9DEB-BBB9C8FF27DF}" type="presParOf" srcId="{58B71D11-71A2-4790-8941-42D801087B95}" destId="{11D0EDE1-996E-4208-9BFB-B0C589ECC86E}" srcOrd="1" destOrd="0" presId="urn:microsoft.com/office/officeart/2005/8/layout/vList5"/>
    <dgm:cxn modelId="{CC78EE2F-0E55-E541-BAC9-5E9EDB9B6C67}" type="presParOf" srcId="{58B71D11-71A2-4790-8941-42D801087B95}" destId="{97492FF0-32A1-4478-80AF-6DCBCAFBFF8B}" srcOrd="2" destOrd="0" presId="urn:microsoft.com/office/officeart/2005/8/layout/vList5"/>
    <dgm:cxn modelId="{5B763257-A58F-A741-9338-FFE0C77FE41C}" type="presParOf" srcId="{97492FF0-32A1-4478-80AF-6DCBCAFBFF8B}" destId="{30B294F1-30BD-4F48-A6B9-95709A6BADEC}" srcOrd="0" destOrd="0" presId="urn:microsoft.com/office/officeart/2005/8/layout/vList5"/>
    <dgm:cxn modelId="{B5588BA2-C4AD-1A47-8415-326096F3ABE5}" type="presParOf" srcId="{97492FF0-32A1-4478-80AF-6DCBCAFBFF8B}" destId="{955B92FF-7412-4CA8-8C05-2A935E425B4D}" srcOrd="1" destOrd="0" presId="urn:microsoft.com/office/officeart/2005/8/layout/vList5"/>
    <dgm:cxn modelId="{F35F89E2-4D67-6C4C-9853-FA9B5BD78B09}" type="presParOf" srcId="{58B71D11-71A2-4790-8941-42D801087B95}" destId="{52C26C15-6B14-4768-AEA0-9E9CF49B85FC}" srcOrd="3" destOrd="0" presId="urn:microsoft.com/office/officeart/2005/8/layout/vList5"/>
    <dgm:cxn modelId="{B1B569C6-BDFC-3949-AD8D-8DA2B4FB7AD3}" type="presParOf" srcId="{58B71D11-71A2-4790-8941-42D801087B95}" destId="{329136B4-E10B-4537-A07D-4CF5F3BD9520}" srcOrd="4" destOrd="0" presId="urn:microsoft.com/office/officeart/2005/8/layout/vList5"/>
    <dgm:cxn modelId="{02F971ED-74AC-674B-ACC1-58E6F8F54DE6}" type="presParOf" srcId="{329136B4-E10B-4537-A07D-4CF5F3BD9520}" destId="{D76CE485-4EB5-456C-8555-92C75BC49E9F}" srcOrd="0" destOrd="0" presId="urn:microsoft.com/office/officeart/2005/8/layout/vList5"/>
    <dgm:cxn modelId="{29F655D8-8D0F-A245-956F-36E27A7BCC77}" type="presParOf" srcId="{329136B4-E10B-4537-A07D-4CF5F3BD9520}" destId="{EF48723E-3073-48B6-9BC1-34285BD3FBF2}" srcOrd="1" destOrd="0" presId="urn:microsoft.com/office/officeart/2005/8/layout/vList5"/>
    <dgm:cxn modelId="{B8F6A4BB-E4DE-E54E-ACA2-D3D5ECAD7519}" type="presParOf" srcId="{58B71D11-71A2-4790-8941-42D801087B95}" destId="{F2A8F3FF-865C-428F-9B2F-832BAE961F6E}" srcOrd="5" destOrd="0" presId="urn:microsoft.com/office/officeart/2005/8/layout/vList5"/>
    <dgm:cxn modelId="{9D418B14-4408-CC43-B145-7D6B3F096985}" type="presParOf" srcId="{58B71D11-71A2-4790-8941-42D801087B95}" destId="{01EE37CB-5A2B-4AD9-A2A8-D9EB4DDBB3E8}" srcOrd="6" destOrd="0" presId="urn:microsoft.com/office/officeart/2005/8/layout/vList5"/>
    <dgm:cxn modelId="{8E96087E-1E03-2B4F-AC3C-64DCC167206E}" type="presParOf" srcId="{01EE37CB-5A2B-4AD9-A2A8-D9EB4DDBB3E8}" destId="{D57197E1-E861-413A-89DA-4A6BAF635D3E}" srcOrd="0" destOrd="0" presId="urn:microsoft.com/office/officeart/2005/8/layout/vList5"/>
    <dgm:cxn modelId="{A13251F5-D788-684D-A4AB-757002D6EC63}" type="presParOf" srcId="{01EE37CB-5A2B-4AD9-A2A8-D9EB4DDBB3E8}" destId="{B66DFBB2-C384-4730-BB98-9208654177C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437589-E3EA-4EA0-BD42-82A18A41E409}"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GB"/>
        </a:p>
      </dgm:t>
    </dgm:pt>
    <dgm:pt modelId="{A26AC035-870F-4F9E-A090-863415484A6C}">
      <dgm:prSet phldrT="[Text]"/>
      <dgm:spPr/>
      <dgm:t>
        <a:bodyPr/>
        <a:lstStyle/>
        <a:p>
          <a:r>
            <a:rPr lang="en-GB" dirty="0">
              <a:latin typeface="Arial" panose="020B0604020202020204" pitchFamily="34" charset="0"/>
              <a:cs typeface="Arial" panose="020B0604020202020204" pitchFamily="34" charset="0"/>
            </a:rPr>
            <a:t>Timepoint 1</a:t>
          </a:r>
        </a:p>
      </dgm:t>
    </dgm:pt>
    <dgm:pt modelId="{49B9BF0F-14A8-47D6-806B-DE81F9989B28}" type="parTrans" cxnId="{A1D58B43-1A0B-4889-821B-7B387BCD1B6B}">
      <dgm:prSet/>
      <dgm:spPr/>
      <dgm:t>
        <a:bodyPr/>
        <a:lstStyle/>
        <a:p>
          <a:endParaRPr lang="en-GB"/>
        </a:p>
      </dgm:t>
    </dgm:pt>
    <dgm:pt modelId="{13B0EDC7-7210-4714-BD93-C74D0ECA1600}" type="sibTrans" cxnId="{A1D58B43-1A0B-4889-821B-7B387BCD1B6B}">
      <dgm:prSet/>
      <dgm:spPr/>
      <dgm:t>
        <a:bodyPr/>
        <a:lstStyle/>
        <a:p>
          <a:endParaRPr lang="en-GB"/>
        </a:p>
      </dgm:t>
    </dgm:pt>
    <dgm:pt modelId="{D39FF287-DD6C-4BC7-B92C-FCF81E4C8E1D}">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7</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June – 30</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July 2020</a:t>
          </a:r>
        </a:p>
      </dgm:t>
    </dgm:pt>
    <dgm:pt modelId="{01AE8F60-A36C-4299-8CD3-B7593740D9AB}" type="parTrans" cxnId="{A72B8FCA-7079-4CB6-9E11-3B81EC7C5179}">
      <dgm:prSet/>
      <dgm:spPr/>
      <dgm:t>
        <a:bodyPr/>
        <a:lstStyle/>
        <a:p>
          <a:endParaRPr lang="en-GB"/>
        </a:p>
      </dgm:t>
    </dgm:pt>
    <dgm:pt modelId="{649EB1C3-0CD6-407E-A852-9BABEAD0C51B}" type="sibTrans" cxnId="{A72B8FCA-7079-4CB6-9E11-3B81EC7C5179}">
      <dgm:prSet/>
      <dgm:spPr/>
      <dgm:t>
        <a:bodyPr/>
        <a:lstStyle/>
        <a:p>
          <a:endParaRPr lang="en-GB"/>
        </a:p>
      </dgm:t>
    </dgm:pt>
    <dgm:pt modelId="{FD63541F-B886-4052-8A28-371B802B75CF}">
      <dgm:prSet phldrT="[Text]"/>
      <dgm:spPr/>
      <dgm:t>
        <a:bodyPr/>
        <a:lstStyle/>
        <a:p>
          <a:r>
            <a:rPr lang="en-GB" dirty="0">
              <a:latin typeface="Arial" panose="020B0604020202020204" pitchFamily="34" charset="0"/>
              <a:cs typeface="Arial" panose="020B0604020202020204" pitchFamily="34" charset="0"/>
            </a:rPr>
            <a:t>Timepoint 2</a:t>
          </a:r>
        </a:p>
      </dgm:t>
    </dgm:pt>
    <dgm:pt modelId="{0BED5742-2CE2-4F14-B509-27283990DE5D}" type="parTrans" cxnId="{2E7B45D3-02DF-4822-BFE3-42AFAC2CF599}">
      <dgm:prSet/>
      <dgm:spPr/>
      <dgm:t>
        <a:bodyPr/>
        <a:lstStyle/>
        <a:p>
          <a:endParaRPr lang="en-GB"/>
        </a:p>
      </dgm:t>
    </dgm:pt>
    <dgm:pt modelId="{8F3FC58C-F9ED-4DBD-83D7-38A0639C537B}" type="sibTrans" cxnId="{2E7B45D3-02DF-4822-BFE3-42AFAC2CF599}">
      <dgm:prSet/>
      <dgm:spPr/>
      <dgm:t>
        <a:bodyPr/>
        <a:lstStyle/>
        <a:p>
          <a:endParaRPr lang="en-GB"/>
        </a:p>
      </dgm:t>
    </dgm:pt>
    <dgm:pt modelId="{0531AE7F-3F13-4DBA-837F-D6ED601A0DA9}">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18</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August – 24</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September 2020</a:t>
          </a:r>
        </a:p>
      </dgm:t>
    </dgm:pt>
    <dgm:pt modelId="{806D626B-FF2C-44A7-9EEF-A668443C094D}" type="parTrans" cxnId="{9905B262-26FF-4DCA-955D-48D688A7D1F6}">
      <dgm:prSet/>
      <dgm:spPr/>
      <dgm:t>
        <a:bodyPr/>
        <a:lstStyle/>
        <a:p>
          <a:endParaRPr lang="en-GB"/>
        </a:p>
      </dgm:t>
    </dgm:pt>
    <dgm:pt modelId="{021A0E19-9C07-4D25-A730-827D088F5B5F}" type="sibTrans" cxnId="{9905B262-26FF-4DCA-955D-48D688A7D1F6}">
      <dgm:prSet/>
      <dgm:spPr/>
      <dgm:t>
        <a:bodyPr/>
        <a:lstStyle/>
        <a:p>
          <a:endParaRPr lang="en-GB"/>
        </a:p>
      </dgm:t>
    </dgm:pt>
    <dgm:pt modelId="{8768D0C5-7A26-46F9-84F7-CD8658F47ECB}">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Sample = </a:t>
          </a:r>
          <a:r>
            <a:rPr lang="en-GB" b="1" dirty="0">
              <a:latin typeface="Arial" panose="020B0604020202020204" pitchFamily="34" charset="0"/>
              <a:cs typeface="Arial" panose="020B0604020202020204" pitchFamily="34" charset="0"/>
            </a:rPr>
            <a:t>48 parents </a:t>
          </a:r>
          <a:r>
            <a:rPr lang="en-GB" b="0" dirty="0">
              <a:latin typeface="Arial" panose="020B0604020202020204" pitchFamily="34" charset="0"/>
              <a:cs typeface="Arial" panose="020B0604020202020204" pitchFamily="34" charset="0"/>
            </a:rPr>
            <a:t>(58% had a child with an autism diagnosis, 48% male),             </a:t>
          </a:r>
          <a:r>
            <a:rPr lang="en-GB" b="1" dirty="0">
              <a:latin typeface="Arial" panose="020B0604020202020204" pitchFamily="34" charset="0"/>
              <a:cs typeface="Arial" panose="020B0604020202020204" pitchFamily="34" charset="0"/>
            </a:rPr>
            <a:t>16 children </a:t>
          </a:r>
          <a:r>
            <a:rPr lang="en-GB" b="0" dirty="0">
              <a:latin typeface="Arial" panose="020B0604020202020204" pitchFamily="34" charset="0"/>
              <a:cs typeface="Arial" panose="020B0604020202020204" pitchFamily="34" charset="0"/>
            </a:rPr>
            <a:t>(56% had autism dx, 50% male)</a:t>
          </a:r>
          <a:endParaRPr lang="en-GB" dirty="0">
            <a:latin typeface="Arial" panose="020B0604020202020204" pitchFamily="34" charset="0"/>
            <a:cs typeface="Arial" panose="020B0604020202020204" pitchFamily="34" charset="0"/>
          </a:endParaRPr>
        </a:p>
      </dgm:t>
    </dgm:pt>
    <dgm:pt modelId="{C6544479-8CC1-41F8-A412-87519BDF6B17}" type="parTrans" cxnId="{C5C7B373-16F2-4B14-A43A-C770E10704E4}">
      <dgm:prSet/>
      <dgm:spPr/>
      <dgm:t>
        <a:bodyPr/>
        <a:lstStyle/>
        <a:p>
          <a:endParaRPr lang="en-GB"/>
        </a:p>
      </dgm:t>
    </dgm:pt>
    <dgm:pt modelId="{A35F5769-5CBC-4B50-AC16-D3138D62AF27}" type="sibTrans" cxnId="{C5C7B373-16F2-4B14-A43A-C770E10704E4}">
      <dgm:prSet/>
      <dgm:spPr/>
      <dgm:t>
        <a:bodyPr/>
        <a:lstStyle/>
        <a:p>
          <a:endParaRPr lang="en-GB"/>
        </a:p>
      </dgm:t>
    </dgm:pt>
    <dgm:pt modelId="{3E77C0C3-B3D7-43CD-861F-9EE3720885AC}">
      <dgm:prSet phldrT="[Text]"/>
      <dgm:spPr/>
      <dgm:t>
        <a:bodyPr/>
        <a:lstStyle/>
        <a:p>
          <a:r>
            <a:rPr lang="en-GB" dirty="0">
              <a:latin typeface="Arial" panose="020B0604020202020204" pitchFamily="34" charset="0"/>
              <a:cs typeface="Arial" panose="020B0604020202020204" pitchFamily="34" charset="0"/>
            </a:rPr>
            <a:t>Timepoint 3</a:t>
          </a:r>
        </a:p>
      </dgm:t>
    </dgm:pt>
    <dgm:pt modelId="{B5AD04DD-91FC-4FFD-BCC2-FF6B1D436DB4}" type="parTrans" cxnId="{3F51395C-0010-4E6E-8330-6345CDFC8EEE}">
      <dgm:prSet/>
      <dgm:spPr/>
      <dgm:t>
        <a:bodyPr/>
        <a:lstStyle/>
        <a:p>
          <a:endParaRPr lang="en-GB"/>
        </a:p>
      </dgm:t>
    </dgm:pt>
    <dgm:pt modelId="{80C63E82-19D0-47E5-941E-74E700C786AB}" type="sibTrans" cxnId="{3F51395C-0010-4E6E-8330-6345CDFC8EEE}">
      <dgm:prSet/>
      <dgm:spPr/>
      <dgm:t>
        <a:bodyPr/>
        <a:lstStyle/>
        <a:p>
          <a:endParaRPr lang="en-GB"/>
        </a:p>
      </dgm:t>
    </dgm:pt>
    <dgm:pt modelId="{D4B5DB13-BB0C-439A-9315-49660E1690AE}">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11</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November – 31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December 2020</a:t>
          </a:r>
        </a:p>
      </dgm:t>
    </dgm:pt>
    <dgm:pt modelId="{60467BE1-0752-4690-B611-35D0969FC9F4}" type="parTrans" cxnId="{50B3BEDD-AD26-4B64-BD8C-36F459B7E4C9}">
      <dgm:prSet/>
      <dgm:spPr/>
      <dgm:t>
        <a:bodyPr/>
        <a:lstStyle/>
        <a:p>
          <a:endParaRPr lang="en-GB"/>
        </a:p>
      </dgm:t>
    </dgm:pt>
    <dgm:pt modelId="{4FD24870-698F-4033-9B33-0784487ED646}" type="sibTrans" cxnId="{50B3BEDD-AD26-4B64-BD8C-36F459B7E4C9}">
      <dgm:prSet/>
      <dgm:spPr/>
      <dgm:t>
        <a:bodyPr/>
        <a:lstStyle/>
        <a:p>
          <a:endParaRPr lang="en-GB"/>
        </a:p>
      </dgm:t>
    </dgm:pt>
    <dgm:pt modelId="{632ABC00-0FDC-496C-A7AF-327A55CAB063}">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Sample = </a:t>
          </a:r>
          <a:r>
            <a:rPr lang="en-GB" b="1" dirty="0">
              <a:latin typeface="Arial" panose="020B0604020202020204" pitchFamily="34" charset="0"/>
              <a:cs typeface="Arial" panose="020B0604020202020204" pitchFamily="34" charset="0"/>
            </a:rPr>
            <a:t>47 parents </a:t>
          </a:r>
          <a:r>
            <a:rPr lang="en-GB" b="0" dirty="0">
              <a:latin typeface="Arial" panose="020B0604020202020204" pitchFamily="34" charset="0"/>
              <a:cs typeface="Arial" panose="020B0604020202020204" pitchFamily="34" charset="0"/>
            </a:rPr>
            <a:t>(56% had a child with autism diagnosis, 46% male),           </a:t>
          </a:r>
          <a:r>
            <a:rPr lang="en-GB" b="1" dirty="0">
              <a:latin typeface="Arial" panose="020B0604020202020204" pitchFamily="34" charset="0"/>
              <a:cs typeface="Arial" panose="020B0604020202020204" pitchFamily="34" charset="0"/>
            </a:rPr>
            <a:t>16 children </a:t>
          </a:r>
          <a:r>
            <a:rPr lang="en-GB" b="0" dirty="0">
              <a:latin typeface="Arial" panose="020B0604020202020204" pitchFamily="34" charset="0"/>
              <a:cs typeface="Arial" panose="020B0604020202020204" pitchFamily="34" charset="0"/>
            </a:rPr>
            <a:t>(44% had autism dx, 62% male)</a:t>
          </a:r>
          <a:endParaRPr lang="en-GB" dirty="0">
            <a:latin typeface="Arial" panose="020B0604020202020204" pitchFamily="34" charset="0"/>
            <a:cs typeface="Arial" panose="020B0604020202020204" pitchFamily="34" charset="0"/>
          </a:endParaRPr>
        </a:p>
      </dgm:t>
    </dgm:pt>
    <dgm:pt modelId="{CE3A6E61-9D69-4E08-A9F1-2D4857368658}" type="parTrans" cxnId="{A940E39A-0A8A-4718-A4E9-29A380B9DB5F}">
      <dgm:prSet/>
      <dgm:spPr/>
      <dgm:t>
        <a:bodyPr/>
        <a:lstStyle/>
        <a:p>
          <a:endParaRPr lang="en-GB"/>
        </a:p>
      </dgm:t>
    </dgm:pt>
    <dgm:pt modelId="{F299E0B0-5E1E-42F0-A329-736C83A3321F}" type="sibTrans" cxnId="{A940E39A-0A8A-4718-A4E9-29A380B9DB5F}">
      <dgm:prSet/>
      <dgm:spPr/>
      <dgm:t>
        <a:bodyPr/>
        <a:lstStyle/>
        <a:p>
          <a:endParaRPr lang="en-GB"/>
        </a:p>
      </dgm:t>
    </dgm:pt>
    <dgm:pt modelId="{16CA5C52-7A0B-4414-A74E-8E09A3623A84}">
      <dgm:prSet phldrT="[Text]"/>
      <dgm:spPr/>
      <dgm:t>
        <a:bodyPr/>
        <a:lstStyle/>
        <a:p>
          <a:pPr>
            <a:lnSpc>
              <a:spcPct val="100000"/>
            </a:lnSpc>
            <a:spcAft>
              <a:spcPts val="0"/>
            </a:spcAft>
          </a:pPr>
          <a:r>
            <a:rPr lang="en-GB" dirty="0">
              <a:latin typeface="Arial" panose="020B0604020202020204" pitchFamily="34" charset="0"/>
              <a:cs typeface="Arial" panose="020B0604020202020204" pitchFamily="34" charset="0"/>
            </a:rPr>
            <a:t>Sample = </a:t>
          </a:r>
          <a:r>
            <a:rPr lang="en-GB" b="1" dirty="0">
              <a:latin typeface="Arial" panose="020B0604020202020204" pitchFamily="34" charset="0"/>
              <a:cs typeface="Arial" panose="020B0604020202020204" pitchFamily="34" charset="0"/>
            </a:rPr>
            <a:t>73 parents </a:t>
          </a:r>
          <a:r>
            <a:rPr lang="en-GB" dirty="0">
              <a:latin typeface="Arial" panose="020B0604020202020204" pitchFamily="34" charset="0"/>
              <a:cs typeface="Arial" panose="020B0604020202020204" pitchFamily="34" charset="0"/>
            </a:rPr>
            <a:t>(60% had a children with an autism diagnosis, 52% male child), </a:t>
          </a:r>
          <a:r>
            <a:rPr lang="en-GB" b="1" dirty="0">
              <a:latin typeface="Arial" panose="020B0604020202020204" pitchFamily="34" charset="0"/>
              <a:cs typeface="Arial" panose="020B0604020202020204" pitchFamily="34" charset="0"/>
            </a:rPr>
            <a:t>35 children </a:t>
          </a:r>
          <a:r>
            <a:rPr lang="en-GB" dirty="0">
              <a:latin typeface="Arial" panose="020B0604020202020204" pitchFamily="34" charset="0"/>
              <a:cs typeface="Arial" panose="020B0604020202020204" pitchFamily="34" charset="0"/>
            </a:rPr>
            <a:t>(57% had autism dx, 54% male)</a:t>
          </a:r>
        </a:p>
      </dgm:t>
    </dgm:pt>
    <dgm:pt modelId="{ABF53C17-DD8C-432C-B509-B05C6A36D371}" type="parTrans" cxnId="{9EF7298B-D1B3-4698-9E8B-CD7C8E4EB688}">
      <dgm:prSet/>
      <dgm:spPr/>
      <dgm:t>
        <a:bodyPr/>
        <a:lstStyle/>
        <a:p>
          <a:endParaRPr lang="en-GB"/>
        </a:p>
      </dgm:t>
    </dgm:pt>
    <dgm:pt modelId="{63D328F4-DE99-45DC-9FEF-E092E63C6436}" type="sibTrans" cxnId="{9EF7298B-D1B3-4698-9E8B-CD7C8E4EB688}">
      <dgm:prSet/>
      <dgm:spPr/>
      <dgm:t>
        <a:bodyPr/>
        <a:lstStyle/>
        <a:p>
          <a:endParaRPr lang="en-GB"/>
        </a:p>
      </dgm:t>
    </dgm:pt>
    <dgm:pt modelId="{D85EECFD-6D81-4CEB-956D-ABE5FE0A27FC}" type="pres">
      <dgm:prSet presAssocID="{0D437589-E3EA-4EA0-BD42-82A18A41E409}" presName="linearFlow" presStyleCnt="0">
        <dgm:presLayoutVars>
          <dgm:dir/>
          <dgm:animLvl val="lvl"/>
          <dgm:resizeHandles val="exact"/>
        </dgm:presLayoutVars>
      </dgm:prSet>
      <dgm:spPr/>
      <dgm:t>
        <a:bodyPr/>
        <a:lstStyle/>
        <a:p>
          <a:endParaRPr lang="en-US"/>
        </a:p>
      </dgm:t>
    </dgm:pt>
    <dgm:pt modelId="{FF049A62-817E-47A1-B18F-AF9CD61B27CF}" type="pres">
      <dgm:prSet presAssocID="{A26AC035-870F-4F9E-A090-863415484A6C}" presName="composite" presStyleCnt="0"/>
      <dgm:spPr/>
    </dgm:pt>
    <dgm:pt modelId="{E69A5150-BF37-4C95-9091-5A3FB4BC0D24}" type="pres">
      <dgm:prSet presAssocID="{A26AC035-870F-4F9E-A090-863415484A6C}" presName="parentText" presStyleLbl="alignNode1" presStyleIdx="0" presStyleCnt="3">
        <dgm:presLayoutVars>
          <dgm:chMax val="1"/>
          <dgm:bulletEnabled val="1"/>
        </dgm:presLayoutVars>
      </dgm:prSet>
      <dgm:spPr/>
      <dgm:t>
        <a:bodyPr/>
        <a:lstStyle/>
        <a:p>
          <a:endParaRPr lang="en-US"/>
        </a:p>
      </dgm:t>
    </dgm:pt>
    <dgm:pt modelId="{80C20AB7-7424-4F24-BA6A-DBA2A380916A}" type="pres">
      <dgm:prSet presAssocID="{A26AC035-870F-4F9E-A090-863415484A6C}" presName="descendantText" presStyleLbl="alignAcc1" presStyleIdx="0" presStyleCnt="3">
        <dgm:presLayoutVars>
          <dgm:bulletEnabled val="1"/>
        </dgm:presLayoutVars>
      </dgm:prSet>
      <dgm:spPr/>
      <dgm:t>
        <a:bodyPr/>
        <a:lstStyle/>
        <a:p>
          <a:endParaRPr lang="en-US"/>
        </a:p>
      </dgm:t>
    </dgm:pt>
    <dgm:pt modelId="{8D76E2AA-F03E-40F1-BF51-C7345ABC424F}" type="pres">
      <dgm:prSet presAssocID="{13B0EDC7-7210-4714-BD93-C74D0ECA1600}" presName="sp" presStyleCnt="0"/>
      <dgm:spPr/>
    </dgm:pt>
    <dgm:pt modelId="{477E1746-BD87-4DCC-BF27-1281AD7C9888}" type="pres">
      <dgm:prSet presAssocID="{FD63541F-B886-4052-8A28-371B802B75CF}" presName="composite" presStyleCnt="0"/>
      <dgm:spPr/>
    </dgm:pt>
    <dgm:pt modelId="{58EB5F3C-4AFF-4A82-A0FF-3006537364A6}" type="pres">
      <dgm:prSet presAssocID="{FD63541F-B886-4052-8A28-371B802B75CF}" presName="parentText" presStyleLbl="alignNode1" presStyleIdx="1" presStyleCnt="3">
        <dgm:presLayoutVars>
          <dgm:chMax val="1"/>
          <dgm:bulletEnabled val="1"/>
        </dgm:presLayoutVars>
      </dgm:prSet>
      <dgm:spPr/>
      <dgm:t>
        <a:bodyPr/>
        <a:lstStyle/>
        <a:p>
          <a:endParaRPr lang="en-US"/>
        </a:p>
      </dgm:t>
    </dgm:pt>
    <dgm:pt modelId="{07384EEF-1B6D-4F41-86C0-404A471A9066}" type="pres">
      <dgm:prSet presAssocID="{FD63541F-B886-4052-8A28-371B802B75CF}" presName="descendantText" presStyleLbl="alignAcc1" presStyleIdx="1" presStyleCnt="3">
        <dgm:presLayoutVars>
          <dgm:bulletEnabled val="1"/>
        </dgm:presLayoutVars>
      </dgm:prSet>
      <dgm:spPr/>
      <dgm:t>
        <a:bodyPr/>
        <a:lstStyle/>
        <a:p>
          <a:endParaRPr lang="en-US"/>
        </a:p>
      </dgm:t>
    </dgm:pt>
    <dgm:pt modelId="{F24960D7-A66F-4EAE-9CD3-E041D0645BF9}" type="pres">
      <dgm:prSet presAssocID="{8F3FC58C-F9ED-4DBD-83D7-38A0639C537B}" presName="sp" presStyleCnt="0"/>
      <dgm:spPr/>
    </dgm:pt>
    <dgm:pt modelId="{AD4BCEDD-AFCE-435D-8AF6-D1C35B89D483}" type="pres">
      <dgm:prSet presAssocID="{3E77C0C3-B3D7-43CD-861F-9EE3720885AC}" presName="composite" presStyleCnt="0"/>
      <dgm:spPr/>
    </dgm:pt>
    <dgm:pt modelId="{B1866B33-00AB-4768-9115-62073AC75B4E}" type="pres">
      <dgm:prSet presAssocID="{3E77C0C3-B3D7-43CD-861F-9EE3720885AC}" presName="parentText" presStyleLbl="alignNode1" presStyleIdx="2" presStyleCnt="3">
        <dgm:presLayoutVars>
          <dgm:chMax val="1"/>
          <dgm:bulletEnabled val="1"/>
        </dgm:presLayoutVars>
      </dgm:prSet>
      <dgm:spPr/>
      <dgm:t>
        <a:bodyPr/>
        <a:lstStyle/>
        <a:p>
          <a:endParaRPr lang="en-US"/>
        </a:p>
      </dgm:t>
    </dgm:pt>
    <dgm:pt modelId="{22388C98-CC19-49D5-A35C-D6AB9B56C25E}" type="pres">
      <dgm:prSet presAssocID="{3E77C0C3-B3D7-43CD-861F-9EE3720885AC}" presName="descendantText" presStyleLbl="alignAcc1" presStyleIdx="2" presStyleCnt="3">
        <dgm:presLayoutVars>
          <dgm:bulletEnabled val="1"/>
        </dgm:presLayoutVars>
      </dgm:prSet>
      <dgm:spPr/>
      <dgm:t>
        <a:bodyPr/>
        <a:lstStyle/>
        <a:p>
          <a:endParaRPr lang="en-US"/>
        </a:p>
      </dgm:t>
    </dgm:pt>
  </dgm:ptLst>
  <dgm:cxnLst>
    <dgm:cxn modelId="{9905B262-26FF-4DCA-955D-48D688A7D1F6}" srcId="{FD63541F-B886-4052-8A28-371B802B75CF}" destId="{0531AE7F-3F13-4DBA-837F-D6ED601A0DA9}" srcOrd="0" destOrd="0" parTransId="{806D626B-FF2C-44A7-9EEF-A668443C094D}" sibTransId="{021A0E19-9C07-4D25-A730-827D088F5B5F}"/>
    <dgm:cxn modelId="{50B3BEDD-AD26-4B64-BD8C-36F459B7E4C9}" srcId="{3E77C0C3-B3D7-43CD-861F-9EE3720885AC}" destId="{D4B5DB13-BB0C-439A-9315-49660E1690AE}" srcOrd="0" destOrd="0" parTransId="{60467BE1-0752-4690-B611-35D0969FC9F4}" sibTransId="{4FD24870-698F-4033-9B33-0784487ED646}"/>
    <dgm:cxn modelId="{2DBCC80E-3477-B24F-BA90-CCE1BA7D60F6}" type="presOf" srcId="{FD63541F-B886-4052-8A28-371B802B75CF}" destId="{58EB5F3C-4AFF-4A82-A0FF-3006537364A6}" srcOrd="0" destOrd="0" presId="urn:microsoft.com/office/officeart/2005/8/layout/chevron2"/>
    <dgm:cxn modelId="{B189217D-8D2C-2E46-80D3-CE07F1537F88}" type="presOf" srcId="{3E77C0C3-B3D7-43CD-861F-9EE3720885AC}" destId="{B1866B33-00AB-4768-9115-62073AC75B4E}" srcOrd="0" destOrd="0" presId="urn:microsoft.com/office/officeart/2005/8/layout/chevron2"/>
    <dgm:cxn modelId="{CD82CB1E-B2B3-184D-9A4E-57A380B3A875}" type="presOf" srcId="{16CA5C52-7A0B-4414-A74E-8E09A3623A84}" destId="{80C20AB7-7424-4F24-BA6A-DBA2A380916A}" srcOrd="0" destOrd="1" presId="urn:microsoft.com/office/officeart/2005/8/layout/chevron2"/>
    <dgm:cxn modelId="{C5C7B373-16F2-4B14-A43A-C770E10704E4}" srcId="{FD63541F-B886-4052-8A28-371B802B75CF}" destId="{8768D0C5-7A26-46F9-84F7-CD8658F47ECB}" srcOrd="1" destOrd="0" parTransId="{C6544479-8CC1-41F8-A412-87519BDF6B17}" sibTransId="{A35F5769-5CBC-4B50-AC16-D3138D62AF27}"/>
    <dgm:cxn modelId="{3F51395C-0010-4E6E-8330-6345CDFC8EEE}" srcId="{0D437589-E3EA-4EA0-BD42-82A18A41E409}" destId="{3E77C0C3-B3D7-43CD-861F-9EE3720885AC}" srcOrd="2" destOrd="0" parTransId="{B5AD04DD-91FC-4FFD-BCC2-FF6B1D436DB4}" sibTransId="{80C63E82-19D0-47E5-941E-74E700C786AB}"/>
    <dgm:cxn modelId="{1051B387-1848-D946-B03D-C9E686767C6B}" type="presOf" srcId="{0D437589-E3EA-4EA0-BD42-82A18A41E409}" destId="{D85EECFD-6D81-4CEB-956D-ABE5FE0A27FC}" srcOrd="0" destOrd="0" presId="urn:microsoft.com/office/officeart/2005/8/layout/chevron2"/>
    <dgm:cxn modelId="{53FC3D8E-A49D-204C-A641-24A316A7F057}" type="presOf" srcId="{8768D0C5-7A26-46F9-84F7-CD8658F47ECB}" destId="{07384EEF-1B6D-4F41-86C0-404A471A9066}" srcOrd="0" destOrd="1" presId="urn:microsoft.com/office/officeart/2005/8/layout/chevron2"/>
    <dgm:cxn modelId="{A940E39A-0A8A-4718-A4E9-29A380B9DB5F}" srcId="{3E77C0C3-B3D7-43CD-861F-9EE3720885AC}" destId="{632ABC00-0FDC-496C-A7AF-327A55CAB063}" srcOrd="1" destOrd="0" parTransId="{CE3A6E61-9D69-4E08-A9F1-2D4857368658}" sibTransId="{F299E0B0-5E1E-42F0-A329-736C83A3321F}"/>
    <dgm:cxn modelId="{2E7B45D3-02DF-4822-BFE3-42AFAC2CF599}" srcId="{0D437589-E3EA-4EA0-BD42-82A18A41E409}" destId="{FD63541F-B886-4052-8A28-371B802B75CF}" srcOrd="1" destOrd="0" parTransId="{0BED5742-2CE2-4F14-B509-27283990DE5D}" sibTransId="{8F3FC58C-F9ED-4DBD-83D7-38A0639C537B}"/>
    <dgm:cxn modelId="{57B0DEA6-C3D9-5D41-8BAF-3866A2EDE421}" type="presOf" srcId="{0531AE7F-3F13-4DBA-837F-D6ED601A0DA9}" destId="{07384EEF-1B6D-4F41-86C0-404A471A9066}" srcOrd="0" destOrd="0" presId="urn:microsoft.com/office/officeart/2005/8/layout/chevron2"/>
    <dgm:cxn modelId="{89B9EAAD-AE3A-D240-A999-E221C250EADE}" type="presOf" srcId="{632ABC00-0FDC-496C-A7AF-327A55CAB063}" destId="{22388C98-CC19-49D5-A35C-D6AB9B56C25E}" srcOrd="0" destOrd="1" presId="urn:microsoft.com/office/officeart/2005/8/layout/chevron2"/>
    <dgm:cxn modelId="{D6C0D64D-6BFE-1648-B806-2B3F74A0B4AB}" type="presOf" srcId="{D39FF287-DD6C-4BC7-B92C-FCF81E4C8E1D}" destId="{80C20AB7-7424-4F24-BA6A-DBA2A380916A}" srcOrd="0" destOrd="0" presId="urn:microsoft.com/office/officeart/2005/8/layout/chevron2"/>
    <dgm:cxn modelId="{ABCA6A7B-AA21-1544-974F-BD2DA1FF49E9}" type="presOf" srcId="{A26AC035-870F-4F9E-A090-863415484A6C}" destId="{E69A5150-BF37-4C95-9091-5A3FB4BC0D24}" srcOrd="0" destOrd="0" presId="urn:microsoft.com/office/officeart/2005/8/layout/chevron2"/>
    <dgm:cxn modelId="{9EF7298B-D1B3-4698-9E8B-CD7C8E4EB688}" srcId="{A26AC035-870F-4F9E-A090-863415484A6C}" destId="{16CA5C52-7A0B-4414-A74E-8E09A3623A84}" srcOrd="1" destOrd="0" parTransId="{ABF53C17-DD8C-432C-B509-B05C6A36D371}" sibTransId="{63D328F4-DE99-45DC-9FEF-E092E63C6436}"/>
    <dgm:cxn modelId="{A1D58B43-1A0B-4889-821B-7B387BCD1B6B}" srcId="{0D437589-E3EA-4EA0-BD42-82A18A41E409}" destId="{A26AC035-870F-4F9E-A090-863415484A6C}" srcOrd="0" destOrd="0" parTransId="{49B9BF0F-14A8-47D6-806B-DE81F9989B28}" sibTransId="{13B0EDC7-7210-4714-BD93-C74D0ECA1600}"/>
    <dgm:cxn modelId="{C5ECBC11-29C0-B04E-9CDE-B91B3FDF9B85}" type="presOf" srcId="{D4B5DB13-BB0C-439A-9315-49660E1690AE}" destId="{22388C98-CC19-49D5-A35C-D6AB9B56C25E}" srcOrd="0" destOrd="0" presId="urn:microsoft.com/office/officeart/2005/8/layout/chevron2"/>
    <dgm:cxn modelId="{A72B8FCA-7079-4CB6-9E11-3B81EC7C5179}" srcId="{A26AC035-870F-4F9E-A090-863415484A6C}" destId="{D39FF287-DD6C-4BC7-B92C-FCF81E4C8E1D}" srcOrd="0" destOrd="0" parTransId="{01AE8F60-A36C-4299-8CD3-B7593740D9AB}" sibTransId="{649EB1C3-0CD6-407E-A852-9BABEAD0C51B}"/>
    <dgm:cxn modelId="{499C2C87-143F-6A44-9BF1-E1A0FED6B31E}" type="presParOf" srcId="{D85EECFD-6D81-4CEB-956D-ABE5FE0A27FC}" destId="{FF049A62-817E-47A1-B18F-AF9CD61B27CF}" srcOrd="0" destOrd="0" presId="urn:microsoft.com/office/officeart/2005/8/layout/chevron2"/>
    <dgm:cxn modelId="{15D17399-3908-BE44-90D8-FBD49C05D6A0}" type="presParOf" srcId="{FF049A62-817E-47A1-B18F-AF9CD61B27CF}" destId="{E69A5150-BF37-4C95-9091-5A3FB4BC0D24}" srcOrd="0" destOrd="0" presId="urn:microsoft.com/office/officeart/2005/8/layout/chevron2"/>
    <dgm:cxn modelId="{FA620465-77B0-2042-8DD9-F3FE595F6E64}" type="presParOf" srcId="{FF049A62-817E-47A1-B18F-AF9CD61B27CF}" destId="{80C20AB7-7424-4F24-BA6A-DBA2A380916A}" srcOrd="1" destOrd="0" presId="urn:microsoft.com/office/officeart/2005/8/layout/chevron2"/>
    <dgm:cxn modelId="{688F14E2-30F9-7F48-8FBB-8C8F71417313}" type="presParOf" srcId="{D85EECFD-6D81-4CEB-956D-ABE5FE0A27FC}" destId="{8D76E2AA-F03E-40F1-BF51-C7345ABC424F}" srcOrd="1" destOrd="0" presId="urn:microsoft.com/office/officeart/2005/8/layout/chevron2"/>
    <dgm:cxn modelId="{6A17E7F6-CF78-9F40-8213-8FCD05B0768C}" type="presParOf" srcId="{D85EECFD-6D81-4CEB-956D-ABE5FE0A27FC}" destId="{477E1746-BD87-4DCC-BF27-1281AD7C9888}" srcOrd="2" destOrd="0" presId="urn:microsoft.com/office/officeart/2005/8/layout/chevron2"/>
    <dgm:cxn modelId="{778AB8AE-551A-2C46-90D8-B30046395940}" type="presParOf" srcId="{477E1746-BD87-4DCC-BF27-1281AD7C9888}" destId="{58EB5F3C-4AFF-4A82-A0FF-3006537364A6}" srcOrd="0" destOrd="0" presId="urn:microsoft.com/office/officeart/2005/8/layout/chevron2"/>
    <dgm:cxn modelId="{9F4EB5BA-6334-1E40-A946-9C7F07FC5F8E}" type="presParOf" srcId="{477E1746-BD87-4DCC-BF27-1281AD7C9888}" destId="{07384EEF-1B6D-4F41-86C0-404A471A9066}" srcOrd="1" destOrd="0" presId="urn:microsoft.com/office/officeart/2005/8/layout/chevron2"/>
    <dgm:cxn modelId="{E3B16AA6-AF1D-7446-983F-A979F55DE9A6}" type="presParOf" srcId="{D85EECFD-6D81-4CEB-956D-ABE5FE0A27FC}" destId="{F24960D7-A66F-4EAE-9CD3-E041D0645BF9}" srcOrd="3" destOrd="0" presId="urn:microsoft.com/office/officeart/2005/8/layout/chevron2"/>
    <dgm:cxn modelId="{D8F2FC7E-5166-704F-AAE1-757CCB3B48B7}" type="presParOf" srcId="{D85EECFD-6D81-4CEB-956D-ABE5FE0A27FC}" destId="{AD4BCEDD-AFCE-435D-8AF6-D1C35B89D483}" srcOrd="4" destOrd="0" presId="urn:microsoft.com/office/officeart/2005/8/layout/chevron2"/>
    <dgm:cxn modelId="{E4C226C7-21BF-BC43-B853-32C3D1E3AE30}" type="presParOf" srcId="{AD4BCEDD-AFCE-435D-8AF6-D1C35B89D483}" destId="{B1866B33-00AB-4768-9115-62073AC75B4E}" srcOrd="0" destOrd="0" presId="urn:microsoft.com/office/officeart/2005/8/layout/chevron2"/>
    <dgm:cxn modelId="{5F910DCD-9A83-8A49-9BAB-96698528D2F0}" type="presParOf" srcId="{AD4BCEDD-AFCE-435D-8AF6-D1C35B89D483}" destId="{22388C98-CC19-49D5-A35C-D6AB9B56C25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4B78C5-1A44-430F-9770-0F737D547D33}"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55D3A47E-D0DE-4B91-B163-2B839D9F53A5}">
      <dgm:prSet custT="1"/>
      <dgm:spPr/>
      <dgm:t>
        <a:bodyPr/>
        <a:lstStyle/>
        <a:p>
          <a:r>
            <a:rPr lang="en-GB" sz="2400" dirty="0">
              <a:solidFill>
                <a:schemeClr val="bg1"/>
              </a:solidFill>
              <a:latin typeface="Arial" panose="020B0604020202020204" pitchFamily="34" charset="0"/>
              <a:cs typeface="Arial" panose="020B0604020202020204" pitchFamily="34" charset="0"/>
            </a:rPr>
            <a:t>Thriving</a:t>
          </a:r>
        </a:p>
      </dgm:t>
    </dgm:pt>
    <dgm:pt modelId="{F782B369-91B3-44DB-AF97-483AF79137B4}" type="parTrans" cxnId="{A2094DD9-1F70-4E2D-A450-4CD8DBACCB66}">
      <dgm:prSet/>
      <dgm:spPr/>
      <dgm:t>
        <a:bodyPr/>
        <a:lstStyle/>
        <a:p>
          <a:endParaRPr lang="en-GB" sz="2000">
            <a:solidFill>
              <a:schemeClr val="bg1"/>
            </a:solidFill>
          </a:endParaRPr>
        </a:p>
      </dgm:t>
    </dgm:pt>
    <dgm:pt modelId="{E0F27366-87DD-4FD1-8458-F0369B67DAEB}" type="sibTrans" cxnId="{A2094DD9-1F70-4E2D-A450-4CD8DBACCB66}">
      <dgm:prSet/>
      <dgm:spPr/>
      <dgm:t>
        <a:bodyPr/>
        <a:lstStyle/>
        <a:p>
          <a:endParaRPr lang="en-GB" sz="2000">
            <a:solidFill>
              <a:schemeClr val="bg1"/>
            </a:solidFill>
          </a:endParaRPr>
        </a:p>
      </dgm:t>
    </dgm:pt>
    <dgm:pt modelId="{4A7DB2E9-C922-44FF-8512-283A223B4003}">
      <dgm:prSet custT="1"/>
      <dgm:spPr/>
      <dgm:t>
        <a:bodyPr/>
        <a:lstStyle/>
        <a:p>
          <a:r>
            <a:rPr lang="en-GB" sz="1800" dirty="0">
              <a:solidFill>
                <a:schemeClr val="bg1"/>
              </a:solidFill>
              <a:latin typeface="Arial" panose="020B0604020202020204" pitchFamily="34" charset="0"/>
              <a:cs typeface="Arial" panose="020B0604020202020204" pitchFamily="34" charset="0"/>
            </a:rPr>
            <a:t>Reduced anxiety and more relaxed</a:t>
          </a:r>
        </a:p>
      </dgm:t>
    </dgm:pt>
    <dgm:pt modelId="{C3C1FDE4-33BF-407C-86D2-EFA28C8E0D35}" type="parTrans" cxnId="{23ACAEE7-7AB8-4539-B2D2-C5C251A2B5ED}">
      <dgm:prSet/>
      <dgm:spPr/>
      <dgm:t>
        <a:bodyPr/>
        <a:lstStyle/>
        <a:p>
          <a:endParaRPr lang="en-GB" sz="2000">
            <a:solidFill>
              <a:schemeClr val="bg1"/>
            </a:solidFill>
          </a:endParaRPr>
        </a:p>
      </dgm:t>
    </dgm:pt>
    <dgm:pt modelId="{B46DCAA6-81BB-41C8-9D8C-FDB2A3FA1FBA}" type="sibTrans" cxnId="{23ACAEE7-7AB8-4539-B2D2-C5C251A2B5ED}">
      <dgm:prSet/>
      <dgm:spPr/>
      <dgm:t>
        <a:bodyPr/>
        <a:lstStyle/>
        <a:p>
          <a:endParaRPr lang="en-GB" sz="2000">
            <a:solidFill>
              <a:schemeClr val="bg1"/>
            </a:solidFill>
          </a:endParaRPr>
        </a:p>
      </dgm:t>
    </dgm:pt>
    <dgm:pt modelId="{A58F16A2-69B4-4C20-B29F-CF247CF29499}">
      <dgm:prSet custT="1"/>
      <dgm:spPr/>
      <dgm:t>
        <a:bodyPr/>
        <a:lstStyle/>
        <a:p>
          <a:r>
            <a:rPr lang="en-GB" sz="1800" dirty="0">
              <a:solidFill>
                <a:schemeClr val="bg1"/>
              </a:solidFill>
              <a:latin typeface="Arial" panose="020B0604020202020204" pitchFamily="34" charset="0"/>
              <a:cs typeface="Arial" panose="020B0604020202020204" pitchFamily="34" charset="0"/>
            </a:rPr>
            <a:t>Enjoying the increased choice and flexibility in learning</a:t>
          </a:r>
        </a:p>
      </dgm:t>
    </dgm:pt>
    <dgm:pt modelId="{E236258A-BA74-4402-B4F5-DE84E3F9AE46}" type="parTrans" cxnId="{2B32B3D6-7337-4122-B43F-1D686969B7B3}">
      <dgm:prSet/>
      <dgm:spPr/>
      <dgm:t>
        <a:bodyPr/>
        <a:lstStyle/>
        <a:p>
          <a:endParaRPr lang="en-GB" sz="2000">
            <a:solidFill>
              <a:schemeClr val="bg1"/>
            </a:solidFill>
          </a:endParaRPr>
        </a:p>
      </dgm:t>
    </dgm:pt>
    <dgm:pt modelId="{2AD538D6-FD12-40E3-88AA-92BF1D9E41AC}" type="sibTrans" cxnId="{2B32B3D6-7337-4122-B43F-1D686969B7B3}">
      <dgm:prSet/>
      <dgm:spPr/>
      <dgm:t>
        <a:bodyPr/>
        <a:lstStyle/>
        <a:p>
          <a:endParaRPr lang="en-GB" sz="2000">
            <a:solidFill>
              <a:schemeClr val="bg1"/>
            </a:solidFill>
          </a:endParaRPr>
        </a:p>
      </dgm:t>
    </dgm:pt>
    <dgm:pt modelId="{35255657-42CE-416F-A0C2-B19251E91DC5}">
      <dgm:prSet custT="1"/>
      <dgm:spPr/>
      <dgm:t>
        <a:bodyPr/>
        <a:lstStyle/>
        <a:p>
          <a:r>
            <a:rPr lang="en-GB" sz="1800" dirty="0">
              <a:solidFill>
                <a:schemeClr val="bg1"/>
              </a:solidFill>
              <a:latin typeface="Arial" panose="020B0604020202020204" pitchFamily="34" charset="0"/>
              <a:cs typeface="Arial" panose="020B0604020202020204" pitchFamily="34" charset="0"/>
            </a:rPr>
            <a:t>Less pressure and exam stress</a:t>
          </a:r>
        </a:p>
      </dgm:t>
    </dgm:pt>
    <dgm:pt modelId="{865A880F-475D-4CAF-A1BD-D806641A826A}" type="parTrans" cxnId="{77D1FC00-95CD-4386-9E7B-545008E99DA6}">
      <dgm:prSet/>
      <dgm:spPr/>
      <dgm:t>
        <a:bodyPr/>
        <a:lstStyle/>
        <a:p>
          <a:endParaRPr lang="en-GB" sz="2000">
            <a:solidFill>
              <a:schemeClr val="bg1"/>
            </a:solidFill>
          </a:endParaRPr>
        </a:p>
      </dgm:t>
    </dgm:pt>
    <dgm:pt modelId="{2F813678-8EFF-4F9E-AC83-D7E644051CC7}" type="sibTrans" cxnId="{77D1FC00-95CD-4386-9E7B-545008E99DA6}">
      <dgm:prSet/>
      <dgm:spPr/>
      <dgm:t>
        <a:bodyPr/>
        <a:lstStyle/>
        <a:p>
          <a:endParaRPr lang="en-GB" sz="2000">
            <a:solidFill>
              <a:schemeClr val="bg1"/>
            </a:solidFill>
          </a:endParaRPr>
        </a:p>
      </dgm:t>
    </dgm:pt>
    <dgm:pt modelId="{16AA370C-12DD-41A3-B5D0-7E0D63132B56}">
      <dgm:prSet custT="1"/>
      <dgm:spPr/>
      <dgm:t>
        <a:bodyPr/>
        <a:lstStyle/>
        <a:p>
          <a:r>
            <a:rPr lang="en-GB" sz="1800" dirty="0">
              <a:solidFill>
                <a:schemeClr val="bg1"/>
              </a:solidFill>
              <a:latin typeface="Arial" panose="020B0604020202020204" pitchFamily="34" charset="0"/>
              <a:cs typeface="Arial" panose="020B0604020202020204" pitchFamily="34" charset="0"/>
            </a:rPr>
            <a:t>Less social pressure</a:t>
          </a:r>
        </a:p>
      </dgm:t>
    </dgm:pt>
    <dgm:pt modelId="{7B9C2509-0640-4618-8B85-4BD42AD19D13}" type="parTrans" cxnId="{A526601A-2369-4BA7-8334-50F66A685D28}">
      <dgm:prSet/>
      <dgm:spPr/>
      <dgm:t>
        <a:bodyPr/>
        <a:lstStyle/>
        <a:p>
          <a:endParaRPr lang="en-GB" sz="2000">
            <a:solidFill>
              <a:schemeClr val="bg1"/>
            </a:solidFill>
          </a:endParaRPr>
        </a:p>
      </dgm:t>
    </dgm:pt>
    <dgm:pt modelId="{B148A592-F3A7-47A1-93CA-EC0C09A700C0}" type="sibTrans" cxnId="{A526601A-2369-4BA7-8334-50F66A685D28}">
      <dgm:prSet/>
      <dgm:spPr/>
      <dgm:t>
        <a:bodyPr/>
        <a:lstStyle/>
        <a:p>
          <a:endParaRPr lang="en-GB" sz="2000">
            <a:solidFill>
              <a:schemeClr val="bg1"/>
            </a:solidFill>
          </a:endParaRPr>
        </a:p>
      </dgm:t>
    </dgm:pt>
    <dgm:pt modelId="{F2178EF0-883D-4D36-8CF0-AF23814E8D83}">
      <dgm:prSet custT="1"/>
      <dgm:spPr/>
      <dgm:t>
        <a:bodyPr/>
        <a:lstStyle/>
        <a:p>
          <a:r>
            <a:rPr lang="en-GB" sz="2400" dirty="0">
              <a:solidFill>
                <a:schemeClr val="bg1"/>
              </a:solidFill>
              <a:latin typeface="Arial" panose="020B0604020202020204" pitchFamily="34" charset="0"/>
              <a:cs typeface="Arial" panose="020B0604020202020204" pitchFamily="34" charset="0"/>
            </a:rPr>
            <a:t>Struggling</a:t>
          </a:r>
        </a:p>
      </dgm:t>
    </dgm:pt>
    <dgm:pt modelId="{1B9E43B5-B89D-4213-9EBB-B5DD4A22CD6E}" type="parTrans" cxnId="{4BFF90BE-26CB-4586-888F-38C86748CF1D}">
      <dgm:prSet/>
      <dgm:spPr/>
      <dgm:t>
        <a:bodyPr/>
        <a:lstStyle/>
        <a:p>
          <a:endParaRPr lang="en-GB" sz="2000">
            <a:solidFill>
              <a:schemeClr val="bg1"/>
            </a:solidFill>
          </a:endParaRPr>
        </a:p>
      </dgm:t>
    </dgm:pt>
    <dgm:pt modelId="{FD53400C-8DC8-4F85-8506-E4AD02E8D286}" type="sibTrans" cxnId="{4BFF90BE-26CB-4586-888F-38C86748CF1D}">
      <dgm:prSet/>
      <dgm:spPr/>
      <dgm:t>
        <a:bodyPr/>
        <a:lstStyle/>
        <a:p>
          <a:endParaRPr lang="en-GB" sz="2000">
            <a:solidFill>
              <a:schemeClr val="bg1"/>
            </a:solidFill>
          </a:endParaRPr>
        </a:p>
      </dgm:t>
    </dgm:pt>
    <dgm:pt modelId="{B91D9C70-6C34-457D-ADB1-AB671799240A}">
      <dgm:prSet custT="1"/>
      <dgm:spPr/>
      <dgm:t>
        <a:bodyPr/>
        <a:lstStyle/>
        <a:p>
          <a:r>
            <a:rPr lang="en-GB" sz="1800" dirty="0">
              <a:solidFill>
                <a:schemeClr val="bg1"/>
              </a:solidFill>
              <a:latin typeface="Arial" panose="020B0604020202020204" pitchFamily="34" charset="0"/>
              <a:cs typeface="Arial" panose="020B0604020202020204" pitchFamily="34" charset="0"/>
            </a:rPr>
            <a:t>Worsened mental health (anxiety, emotional outbursts, low mood)</a:t>
          </a:r>
        </a:p>
      </dgm:t>
    </dgm:pt>
    <dgm:pt modelId="{2DFB5FFA-638E-4E9F-8DEF-62E7413D5EE0}" type="parTrans" cxnId="{231BA80A-B5C0-42A8-B633-32DE3CBFB794}">
      <dgm:prSet/>
      <dgm:spPr/>
      <dgm:t>
        <a:bodyPr/>
        <a:lstStyle/>
        <a:p>
          <a:endParaRPr lang="en-GB" sz="2000">
            <a:solidFill>
              <a:schemeClr val="bg1"/>
            </a:solidFill>
          </a:endParaRPr>
        </a:p>
      </dgm:t>
    </dgm:pt>
    <dgm:pt modelId="{E59D1918-CD12-408A-ACD7-FCD185BD9BA1}" type="sibTrans" cxnId="{231BA80A-B5C0-42A8-B633-32DE3CBFB794}">
      <dgm:prSet/>
      <dgm:spPr/>
      <dgm:t>
        <a:bodyPr/>
        <a:lstStyle/>
        <a:p>
          <a:endParaRPr lang="en-GB" sz="2000">
            <a:solidFill>
              <a:schemeClr val="bg1"/>
            </a:solidFill>
          </a:endParaRPr>
        </a:p>
      </dgm:t>
    </dgm:pt>
    <dgm:pt modelId="{43899E84-6CEC-481E-AE6E-5706D01C87F0}">
      <dgm:prSet custT="1"/>
      <dgm:spPr/>
      <dgm:t>
        <a:bodyPr/>
        <a:lstStyle/>
        <a:p>
          <a:r>
            <a:rPr lang="en-GB" sz="1800" dirty="0">
              <a:solidFill>
                <a:schemeClr val="bg1"/>
              </a:solidFill>
              <a:latin typeface="Arial" panose="020B0604020202020204" pitchFamily="34" charset="0"/>
              <a:cs typeface="Arial" panose="020B0604020202020204" pitchFamily="34" charset="0"/>
            </a:rPr>
            <a:t>Difficulties adapting to online/home learning </a:t>
          </a:r>
        </a:p>
      </dgm:t>
    </dgm:pt>
    <dgm:pt modelId="{CE53C331-462D-4994-B8A2-33E5C94AC7D4}" type="parTrans" cxnId="{12BC47F7-D05F-4F52-A996-06CD126FFFAC}">
      <dgm:prSet/>
      <dgm:spPr/>
      <dgm:t>
        <a:bodyPr/>
        <a:lstStyle/>
        <a:p>
          <a:endParaRPr lang="en-GB" sz="2000">
            <a:solidFill>
              <a:schemeClr val="bg1"/>
            </a:solidFill>
          </a:endParaRPr>
        </a:p>
      </dgm:t>
    </dgm:pt>
    <dgm:pt modelId="{61CF7200-66F7-4DAF-BF8A-8231F9A63108}" type="sibTrans" cxnId="{12BC47F7-D05F-4F52-A996-06CD126FFFAC}">
      <dgm:prSet/>
      <dgm:spPr/>
      <dgm:t>
        <a:bodyPr/>
        <a:lstStyle/>
        <a:p>
          <a:endParaRPr lang="en-GB" sz="2000">
            <a:solidFill>
              <a:schemeClr val="bg1"/>
            </a:solidFill>
          </a:endParaRPr>
        </a:p>
      </dgm:t>
    </dgm:pt>
    <dgm:pt modelId="{C4FB7BD8-468B-496A-9F52-1828A1EBC9F4}">
      <dgm:prSet custT="1"/>
      <dgm:spPr/>
      <dgm:t>
        <a:bodyPr/>
        <a:lstStyle/>
        <a:p>
          <a:r>
            <a:rPr lang="en-GB" sz="1800" dirty="0">
              <a:solidFill>
                <a:schemeClr val="bg1"/>
              </a:solidFill>
              <a:latin typeface="Arial" panose="020B0604020202020204" pitchFamily="34" charset="0"/>
              <a:cs typeface="Arial" panose="020B0604020202020204" pitchFamily="34" charset="0"/>
            </a:rPr>
            <a:t>Lack of structure/routine</a:t>
          </a:r>
        </a:p>
      </dgm:t>
    </dgm:pt>
    <dgm:pt modelId="{5F16AA8B-2D0E-4CA8-9A5D-4C10B091990C}" type="parTrans" cxnId="{4DD57ED9-D379-4987-81DA-BB96AED9A1A6}">
      <dgm:prSet/>
      <dgm:spPr/>
      <dgm:t>
        <a:bodyPr/>
        <a:lstStyle/>
        <a:p>
          <a:endParaRPr lang="en-GB" sz="2000">
            <a:solidFill>
              <a:schemeClr val="bg1"/>
            </a:solidFill>
          </a:endParaRPr>
        </a:p>
      </dgm:t>
    </dgm:pt>
    <dgm:pt modelId="{F6BA7F68-A8D4-4BA5-BF18-4D0EF9D04620}" type="sibTrans" cxnId="{4DD57ED9-D379-4987-81DA-BB96AED9A1A6}">
      <dgm:prSet/>
      <dgm:spPr/>
      <dgm:t>
        <a:bodyPr/>
        <a:lstStyle/>
        <a:p>
          <a:endParaRPr lang="en-GB" sz="2000">
            <a:solidFill>
              <a:schemeClr val="bg1"/>
            </a:solidFill>
          </a:endParaRPr>
        </a:p>
      </dgm:t>
    </dgm:pt>
    <dgm:pt modelId="{694B712C-CAC4-46CF-9FDD-F0E06D5DFEF8}">
      <dgm:prSet custT="1"/>
      <dgm:spPr/>
      <dgm:t>
        <a:bodyPr/>
        <a:lstStyle/>
        <a:p>
          <a:r>
            <a:rPr lang="en-GB" sz="1800" dirty="0">
              <a:solidFill>
                <a:schemeClr val="bg1"/>
              </a:solidFill>
              <a:latin typeface="Arial" panose="020B0604020202020204" pitchFamily="34" charset="0"/>
              <a:cs typeface="Arial" panose="020B0604020202020204" pitchFamily="34" charset="0"/>
            </a:rPr>
            <a:t>Limited peer interaction may worsen social skills</a:t>
          </a:r>
        </a:p>
      </dgm:t>
    </dgm:pt>
    <dgm:pt modelId="{0EBB5BBD-C9D8-4A49-BFA4-609BA0B994F4}" type="parTrans" cxnId="{6DC0CD31-D700-4A76-98E6-866FAE7A47EC}">
      <dgm:prSet/>
      <dgm:spPr/>
      <dgm:t>
        <a:bodyPr/>
        <a:lstStyle/>
        <a:p>
          <a:endParaRPr lang="en-GB" sz="2000">
            <a:solidFill>
              <a:schemeClr val="bg1"/>
            </a:solidFill>
          </a:endParaRPr>
        </a:p>
      </dgm:t>
    </dgm:pt>
    <dgm:pt modelId="{2FAE5550-E16E-43E3-B7D7-E7EBA01B4D77}" type="sibTrans" cxnId="{6DC0CD31-D700-4A76-98E6-866FAE7A47EC}">
      <dgm:prSet/>
      <dgm:spPr/>
      <dgm:t>
        <a:bodyPr/>
        <a:lstStyle/>
        <a:p>
          <a:endParaRPr lang="en-GB" sz="2000">
            <a:solidFill>
              <a:schemeClr val="bg1"/>
            </a:solidFill>
          </a:endParaRPr>
        </a:p>
      </dgm:t>
    </dgm:pt>
    <dgm:pt modelId="{800DD619-8B5C-4E72-AC23-EE022E738ED8}">
      <dgm:prSet custT="1"/>
      <dgm:spPr/>
      <dgm:t>
        <a:bodyPr/>
        <a:lstStyle/>
        <a:p>
          <a:r>
            <a:rPr lang="en-GB" sz="1800" dirty="0">
              <a:solidFill>
                <a:schemeClr val="bg1"/>
              </a:solidFill>
              <a:latin typeface="Arial" panose="020B0604020202020204" pitchFamily="34" charset="0"/>
              <a:cs typeface="Arial" panose="020B0604020202020204" pitchFamily="34" charset="0"/>
            </a:rPr>
            <a:t>No transition support</a:t>
          </a:r>
        </a:p>
      </dgm:t>
    </dgm:pt>
    <dgm:pt modelId="{7676A216-7E24-4E98-9D9A-4185E05BD294}" type="parTrans" cxnId="{451100B1-F18A-490D-954D-C778D1E2E4A9}">
      <dgm:prSet/>
      <dgm:spPr/>
      <dgm:t>
        <a:bodyPr/>
        <a:lstStyle/>
        <a:p>
          <a:endParaRPr lang="en-GB" sz="2000">
            <a:solidFill>
              <a:schemeClr val="bg1"/>
            </a:solidFill>
          </a:endParaRPr>
        </a:p>
      </dgm:t>
    </dgm:pt>
    <dgm:pt modelId="{FDC2AB54-0030-4A9E-BA68-984E0B767DDF}" type="sibTrans" cxnId="{451100B1-F18A-490D-954D-C778D1E2E4A9}">
      <dgm:prSet/>
      <dgm:spPr/>
      <dgm:t>
        <a:bodyPr/>
        <a:lstStyle/>
        <a:p>
          <a:endParaRPr lang="en-GB" sz="2000">
            <a:solidFill>
              <a:schemeClr val="bg1"/>
            </a:solidFill>
          </a:endParaRPr>
        </a:p>
      </dgm:t>
    </dgm:pt>
    <dgm:pt modelId="{28BA36C1-CF22-46A9-ADC1-F63AADB82FEF}" type="pres">
      <dgm:prSet presAssocID="{124B78C5-1A44-430F-9770-0F737D547D33}" presName="linear" presStyleCnt="0">
        <dgm:presLayoutVars>
          <dgm:animLvl val="lvl"/>
          <dgm:resizeHandles val="exact"/>
        </dgm:presLayoutVars>
      </dgm:prSet>
      <dgm:spPr/>
      <dgm:t>
        <a:bodyPr/>
        <a:lstStyle/>
        <a:p>
          <a:endParaRPr lang="en-US"/>
        </a:p>
      </dgm:t>
    </dgm:pt>
    <dgm:pt modelId="{CE73CAAD-C218-424F-A203-BEAC3441EE6C}" type="pres">
      <dgm:prSet presAssocID="{55D3A47E-D0DE-4B91-B163-2B839D9F53A5}" presName="parentText" presStyleLbl="node1" presStyleIdx="0" presStyleCnt="2">
        <dgm:presLayoutVars>
          <dgm:chMax val="0"/>
          <dgm:bulletEnabled val="1"/>
        </dgm:presLayoutVars>
      </dgm:prSet>
      <dgm:spPr/>
      <dgm:t>
        <a:bodyPr/>
        <a:lstStyle/>
        <a:p>
          <a:endParaRPr lang="en-US"/>
        </a:p>
      </dgm:t>
    </dgm:pt>
    <dgm:pt modelId="{63A1BB0A-0BE1-4210-87C8-51D4DE79632B}" type="pres">
      <dgm:prSet presAssocID="{55D3A47E-D0DE-4B91-B163-2B839D9F53A5}" presName="childText" presStyleLbl="revTx" presStyleIdx="0" presStyleCnt="2">
        <dgm:presLayoutVars>
          <dgm:bulletEnabled val="1"/>
        </dgm:presLayoutVars>
      </dgm:prSet>
      <dgm:spPr/>
      <dgm:t>
        <a:bodyPr/>
        <a:lstStyle/>
        <a:p>
          <a:endParaRPr lang="en-US"/>
        </a:p>
      </dgm:t>
    </dgm:pt>
    <dgm:pt modelId="{402CC19C-49D2-49E6-A484-73AEBBF3B2F9}" type="pres">
      <dgm:prSet presAssocID="{F2178EF0-883D-4D36-8CF0-AF23814E8D83}" presName="parentText" presStyleLbl="node1" presStyleIdx="1" presStyleCnt="2">
        <dgm:presLayoutVars>
          <dgm:chMax val="0"/>
          <dgm:bulletEnabled val="1"/>
        </dgm:presLayoutVars>
      </dgm:prSet>
      <dgm:spPr/>
      <dgm:t>
        <a:bodyPr/>
        <a:lstStyle/>
        <a:p>
          <a:endParaRPr lang="en-US"/>
        </a:p>
      </dgm:t>
    </dgm:pt>
    <dgm:pt modelId="{6C0F28F1-1542-4C51-9755-989DF0274EB2}" type="pres">
      <dgm:prSet presAssocID="{F2178EF0-883D-4D36-8CF0-AF23814E8D83}" presName="childText" presStyleLbl="revTx" presStyleIdx="1" presStyleCnt="2">
        <dgm:presLayoutVars>
          <dgm:bulletEnabled val="1"/>
        </dgm:presLayoutVars>
      </dgm:prSet>
      <dgm:spPr/>
      <dgm:t>
        <a:bodyPr/>
        <a:lstStyle/>
        <a:p>
          <a:endParaRPr lang="en-US"/>
        </a:p>
      </dgm:t>
    </dgm:pt>
  </dgm:ptLst>
  <dgm:cxnLst>
    <dgm:cxn modelId="{98534AD7-510F-754D-8990-B00E85A2AAAF}" type="presOf" srcId="{43899E84-6CEC-481E-AE6E-5706D01C87F0}" destId="{6C0F28F1-1542-4C51-9755-989DF0274EB2}" srcOrd="0" destOrd="1" presId="urn:microsoft.com/office/officeart/2005/8/layout/vList2"/>
    <dgm:cxn modelId="{6DC0CD31-D700-4A76-98E6-866FAE7A47EC}" srcId="{F2178EF0-883D-4D36-8CF0-AF23814E8D83}" destId="{694B712C-CAC4-46CF-9FDD-F0E06D5DFEF8}" srcOrd="3" destOrd="0" parTransId="{0EBB5BBD-C9D8-4A49-BFA4-609BA0B994F4}" sibTransId="{2FAE5550-E16E-43E3-B7D7-E7EBA01B4D77}"/>
    <dgm:cxn modelId="{BE17F922-EB12-CC4D-B06B-B7384766C8E4}" type="presOf" srcId="{55D3A47E-D0DE-4B91-B163-2B839D9F53A5}" destId="{CE73CAAD-C218-424F-A203-BEAC3441EE6C}" srcOrd="0" destOrd="0" presId="urn:microsoft.com/office/officeart/2005/8/layout/vList2"/>
    <dgm:cxn modelId="{423E1FDA-B299-8243-BE8C-2BE2A39A227E}" type="presOf" srcId="{F2178EF0-883D-4D36-8CF0-AF23814E8D83}" destId="{402CC19C-49D2-49E6-A484-73AEBBF3B2F9}" srcOrd="0" destOrd="0" presId="urn:microsoft.com/office/officeart/2005/8/layout/vList2"/>
    <dgm:cxn modelId="{5A25206E-773B-844A-BC70-AF91DE85467E}" type="presOf" srcId="{16AA370C-12DD-41A3-B5D0-7E0D63132B56}" destId="{63A1BB0A-0BE1-4210-87C8-51D4DE79632B}" srcOrd="0" destOrd="3" presId="urn:microsoft.com/office/officeart/2005/8/layout/vList2"/>
    <dgm:cxn modelId="{CFC94F8C-0EC5-2745-8209-9839C21D37C2}" type="presOf" srcId="{A58F16A2-69B4-4C20-B29F-CF247CF29499}" destId="{63A1BB0A-0BE1-4210-87C8-51D4DE79632B}" srcOrd="0" destOrd="1" presId="urn:microsoft.com/office/officeart/2005/8/layout/vList2"/>
    <dgm:cxn modelId="{4BFF90BE-26CB-4586-888F-38C86748CF1D}" srcId="{124B78C5-1A44-430F-9770-0F737D547D33}" destId="{F2178EF0-883D-4D36-8CF0-AF23814E8D83}" srcOrd="1" destOrd="0" parTransId="{1B9E43B5-B89D-4213-9EBB-B5DD4A22CD6E}" sibTransId="{FD53400C-8DC8-4F85-8506-E4AD02E8D286}"/>
    <dgm:cxn modelId="{2B32B3D6-7337-4122-B43F-1D686969B7B3}" srcId="{55D3A47E-D0DE-4B91-B163-2B839D9F53A5}" destId="{A58F16A2-69B4-4C20-B29F-CF247CF29499}" srcOrd="1" destOrd="0" parTransId="{E236258A-BA74-4402-B4F5-DE84E3F9AE46}" sibTransId="{2AD538D6-FD12-40E3-88AA-92BF1D9E41AC}"/>
    <dgm:cxn modelId="{451100B1-F18A-490D-954D-C778D1E2E4A9}" srcId="{F2178EF0-883D-4D36-8CF0-AF23814E8D83}" destId="{800DD619-8B5C-4E72-AC23-EE022E738ED8}" srcOrd="4" destOrd="0" parTransId="{7676A216-7E24-4E98-9D9A-4185E05BD294}" sibTransId="{FDC2AB54-0030-4A9E-BA68-984E0B767DDF}"/>
    <dgm:cxn modelId="{23ACAEE7-7AB8-4539-B2D2-C5C251A2B5ED}" srcId="{55D3A47E-D0DE-4B91-B163-2B839D9F53A5}" destId="{4A7DB2E9-C922-44FF-8512-283A223B4003}" srcOrd="0" destOrd="0" parTransId="{C3C1FDE4-33BF-407C-86D2-EFA28C8E0D35}" sibTransId="{B46DCAA6-81BB-41C8-9D8C-FDB2A3FA1FBA}"/>
    <dgm:cxn modelId="{4DD57ED9-D379-4987-81DA-BB96AED9A1A6}" srcId="{F2178EF0-883D-4D36-8CF0-AF23814E8D83}" destId="{C4FB7BD8-468B-496A-9F52-1828A1EBC9F4}" srcOrd="2" destOrd="0" parTransId="{5F16AA8B-2D0E-4CA8-9A5D-4C10B091990C}" sibTransId="{F6BA7F68-A8D4-4BA5-BF18-4D0EF9D04620}"/>
    <dgm:cxn modelId="{A534C80B-7339-E94A-A2A7-0FE19B18F124}" type="presOf" srcId="{B91D9C70-6C34-457D-ADB1-AB671799240A}" destId="{6C0F28F1-1542-4C51-9755-989DF0274EB2}" srcOrd="0" destOrd="0" presId="urn:microsoft.com/office/officeart/2005/8/layout/vList2"/>
    <dgm:cxn modelId="{C1536DDE-EC37-3B4E-86E6-002446FE516D}" type="presOf" srcId="{800DD619-8B5C-4E72-AC23-EE022E738ED8}" destId="{6C0F28F1-1542-4C51-9755-989DF0274EB2}" srcOrd="0" destOrd="4" presId="urn:microsoft.com/office/officeart/2005/8/layout/vList2"/>
    <dgm:cxn modelId="{C7D5593B-E687-994F-B6D5-F09FF1E24965}" type="presOf" srcId="{4A7DB2E9-C922-44FF-8512-283A223B4003}" destId="{63A1BB0A-0BE1-4210-87C8-51D4DE79632B}" srcOrd="0" destOrd="0" presId="urn:microsoft.com/office/officeart/2005/8/layout/vList2"/>
    <dgm:cxn modelId="{F6362102-5D5C-7345-BECC-6E1C5A9EA942}" type="presOf" srcId="{35255657-42CE-416F-A0C2-B19251E91DC5}" destId="{63A1BB0A-0BE1-4210-87C8-51D4DE79632B}" srcOrd="0" destOrd="2" presId="urn:microsoft.com/office/officeart/2005/8/layout/vList2"/>
    <dgm:cxn modelId="{30072E80-90C7-0A4A-A946-9ADAD8054990}" type="presOf" srcId="{694B712C-CAC4-46CF-9FDD-F0E06D5DFEF8}" destId="{6C0F28F1-1542-4C51-9755-989DF0274EB2}" srcOrd="0" destOrd="3" presId="urn:microsoft.com/office/officeart/2005/8/layout/vList2"/>
    <dgm:cxn modelId="{A2094DD9-1F70-4E2D-A450-4CD8DBACCB66}" srcId="{124B78C5-1A44-430F-9770-0F737D547D33}" destId="{55D3A47E-D0DE-4B91-B163-2B839D9F53A5}" srcOrd="0" destOrd="0" parTransId="{F782B369-91B3-44DB-AF97-483AF79137B4}" sibTransId="{E0F27366-87DD-4FD1-8458-F0369B67DAEB}"/>
    <dgm:cxn modelId="{12BC47F7-D05F-4F52-A996-06CD126FFFAC}" srcId="{F2178EF0-883D-4D36-8CF0-AF23814E8D83}" destId="{43899E84-6CEC-481E-AE6E-5706D01C87F0}" srcOrd="1" destOrd="0" parTransId="{CE53C331-462D-4994-B8A2-33E5C94AC7D4}" sibTransId="{61CF7200-66F7-4DAF-BF8A-8231F9A63108}"/>
    <dgm:cxn modelId="{231BA80A-B5C0-42A8-B633-32DE3CBFB794}" srcId="{F2178EF0-883D-4D36-8CF0-AF23814E8D83}" destId="{B91D9C70-6C34-457D-ADB1-AB671799240A}" srcOrd="0" destOrd="0" parTransId="{2DFB5FFA-638E-4E9F-8DEF-62E7413D5EE0}" sibTransId="{E59D1918-CD12-408A-ACD7-FCD185BD9BA1}"/>
    <dgm:cxn modelId="{77D1FC00-95CD-4386-9E7B-545008E99DA6}" srcId="{55D3A47E-D0DE-4B91-B163-2B839D9F53A5}" destId="{35255657-42CE-416F-A0C2-B19251E91DC5}" srcOrd="2" destOrd="0" parTransId="{865A880F-475D-4CAF-A1BD-D806641A826A}" sibTransId="{2F813678-8EFF-4F9E-AC83-D7E644051CC7}"/>
    <dgm:cxn modelId="{A526601A-2369-4BA7-8334-50F66A685D28}" srcId="{55D3A47E-D0DE-4B91-B163-2B839D9F53A5}" destId="{16AA370C-12DD-41A3-B5D0-7E0D63132B56}" srcOrd="3" destOrd="0" parTransId="{7B9C2509-0640-4618-8B85-4BD42AD19D13}" sibTransId="{B148A592-F3A7-47A1-93CA-EC0C09A700C0}"/>
    <dgm:cxn modelId="{727D9680-9888-1C47-9645-78AEAB446466}" type="presOf" srcId="{124B78C5-1A44-430F-9770-0F737D547D33}" destId="{28BA36C1-CF22-46A9-ADC1-F63AADB82FEF}" srcOrd="0" destOrd="0" presId="urn:microsoft.com/office/officeart/2005/8/layout/vList2"/>
    <dgm:cxn modelId="{8A1E3B59-ECB4-8C4C-B871-B097906114F7}" type="presOf" srcId="{C4FB7BD8-468B-496A-9F52-1828A1EBC9F4}" destId="{6C0F28F1-1542-4C51-9755-989DF0274EB2}" srcOrd="0" destOrd="2" presId="urn:microsoft.com/office/officeart/2005/8/layout/vList2"/>
    <dgm:cxn modelId="{67B99CA2-CD34-DF4B-8287-45D6B65D8B03}" type="presParOf" srcId="{28BA36C1-CF22-46A9-ADC1-F63AADB82FEF}" destId="{CE73CAAD-C218-424F-A203-BEAC3441EE6C}" srcOrd="0" destOrd="0" presId="urn:microsoft.com/office/officeart/2005/8/layout/vList2"/>
    <dgm:cxn modelId="{E65C59FA-3BB4-484B-A6AE-B253D2E104F9}" type="presParOf" srcId="{28BA36C1-CF22-46A9-ADC1-F63AADB82FEF}" destId="{63A1BB0A-0BE1-4210-87C8-51D4DE79632B}" srcOrd="1" destOrd="0" presId="urn:microsoft.com/office/officeart/2005/8/layout/vList2"/>
    <dgm:cxn modelId="{9E684192-6263-EF4C-A8A9-5514EAC213C5}" type="presParOf" srcId="{28BA36C1-CF22-46A9-ADC1-F63AADB82FEF}" destId="{402CC19C-49D2-49E6-A484-73AEBBF3B2F9}" srcOrd="2" destOrd="0" presId="urn:microsoft.com/office/officeart/2005/8/layout/vList2"/>
    <dgm:cxn modelId="{0A3E2958-AB34-6D4D-854C-75BA7C712943}" type="presParOf" srcId="{28BA36C1-CF22-46A9-ADC1-F63AADB82FEF}" destId="{6C0F28F1-1542-4C51-9755-989DF0274EB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280AD-EEDC-41C4-88F0-80DDC2CC3F46}">
      <dsp:nvSpPr>
        <dsp:cNvPr id="0" name=""/>
        <dsp:cNvSpPr/>
      </dsp:nvSpPr>
      <dsp:spPr>
        <a:xfrm>
          <a:off x="665453" y="0"/>
          <a:ext cx="7541800" cy="4155635"/>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A5518D-54E2-42B6-B26E-BC17B31E5AF2}">
      <dsp:nvSpPr>
        <dsp:cNvPr id="0" name=""/>
        <dsp:cNvSpPr/>
      </dsp:nvSpPr>
      <dsp:spPr>
        <a:xfrm>
          <a:off x="0" y="1195160"/>
          <a:ext cx="2855902" cy="16622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Timepoint 1:</a:t>
          </a:r>
        </a:p>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Before &amp; During Lockdown</a:t>
          </a:r>
        </a:p>
      </dsp:txBody>
      <dsp:txXfrm>
        <a:off x="81145" y="1276305"/>
        <a:ext cx="2693612" cy="1499964"/>
      </dsp:txXfrm>
    </dsp:sp>
    <dsp:sp modelId="{29ECEE7F-192C-426A-92BE-87CF64C04223}">
      <dsp:nvSpPr>
        <dsp:cNvPr id="0" name=""/>
        <dsp:cNvSpPr/>
      </dsp:nvSpPr>
      <dsp:spPr>
        <a:xfrm>
          <a:off x="3008402" y="1195160"/>
          <a:ext cx="2855902" cy="166225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Timepoint 2:</a:t>
          </a:r>
        </a:p>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Just before the return to school</a:t>
          </a:r>
        </a:p>
      </dsp:txBody>
      <dsp:txXfrm>
        <a:off x="3089547" y="1276305"/>
        <a:ext cx="2693612" cy="1499964"/>
      </dsp:txXfrm>
    </dsp:sp>
    <dsp:sp modelId="{0D759E16-00D6-44D1-98BB-E8D3F52F6E26}">
      <dsp:nvSpPr>
        <dsp:cNvPr id="0" name=""/>
        <dsp:cNvSpPr/>
      </dsp:nvSpPr>
      <dsp:spPr>
        <a:xfrm>
          <a:off x="6007273" y="1195160"/>
          <a:ext cx="2855902" cy="16622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Timepoint 3:</a:t>
          </a:r>
        </a:p>
        <a:p>
          <a:pPr lvl="0" algn="ctr" defTabSz="1111250">
            <a:lnSpc>
              <a:spcPct val="100000"/>
            </a:lnSpc>
            <a:spcBef>
              <a:spcPct val="0"/>
            </a:spcBef>
            <a:spcAft>
              <a:spcPts val="0"/>
            </a:spcAft>
          </a:pPr>
          <a:r>
            <a:rPr lang="en-GB" sz="2500" kern="1200" dirty="0">
              <a:latin typeface="Arial" panose="020B0604020202020204" pitchFamily="34" charset="0"/>
              <a:cs typeface="Arial" panose="020B0604020202020204" pitchFamily="34" charset="0"/>
            </a:rPr>
            <a:t>&gt;6 weeks after schools reopened</a:t>
          </a:r>
        </a:p>
      </dsp:txBody>
      <dsp:txXfrm>
        <a:off x="6088418" y="1276305"/>
        <a:ext cx="2693612" cy="1499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773C-2AFB-41D1-9061-A8B103B22D63}">
      <dsp:nvSpPr>
        <dsp:cNvPr id="0" name=""/>
        <dsp:cNvSpPr/>
      </dsp:nvSpPr>
      <dsp:spPr>
        <a:xfrm rot="5400000">
          <a:off x="5877931" y="-3442117"/>
          <a:ext cx="1087943" cy="7972178"/>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Child – age, diagnosis/es, gender</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Child school – year group, type of schooling, EHCP status, lockdown attendance, # hours spend on schoolwork during lockdown, extra support</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Parent – location, educational attainment, relationship to child, household characteristics </a:t>
          </a:r>
        </a:p>
      </dsp:txBody>
      <dsp:txXfrm rot="-5400000">
        <a:off x="2435814" y="53109"/>
        <a:ext cx="7919069" cy="981725"/>
      </dsp:txXfrm>
    </dsp:sp>
    <dsp:sp modelId="{79FFE0BA-8571-4259-BF0A-1140BB0D3FD9}">
      <dsp:nvSpPr>
        <dsp:cNvPr id="0" name=""/>
        <dsp:cNvSpPr/>
      </dsp:nvSpPr>
      <dsp:spPr>
        <a:xfrm>
          <a:off x="0" y="0"/>
          <a:ext cx="2530152" cy="12557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a:latin typeface="Arial" panose="020B0604020202020204" pitchFamily="34" charset="0"/>
              <a:cs typeface="Arial" panose="020B0604020202020204" pitchFamily="34" charset="0"/>
            </a:rPr>
            <a:t>Demographics</a:t>
          </a:r>
        </a:p>
      </dsp:txBody>
      <dsp:txXfrm>
        <a:off x="61300" y="61300"/>
        <a:ext cx="2407552" cy="1133135"/>
      </dsp:txXfrm>
    </dsp:sp>
    <dsp:sp modelId="{955B92FF-7412-4CA8-8C05-2A935E425B4D}">
      <dsp:nvSpPr>
        <dsp:cNvPr id="0" name=""/>
        <dsp:cNvSpPr/>
      </dsp:nvSpPr>
      <dsp:spPr>
        <a:xfrm rot="5400000">
          <a:off x="5877931" y="-2225724"/>
          <a:ext cx="1087943" cy="7972178"/>
        </a:xfrm>
        <a:prstGeom prst="round2Same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Anxiety, Mood, Sleep, Eating behaviour, Social Interaction, Emotional Outbursts, RRBIs, Tolerance of uncertainty, Screen time, Engagement with school work, Family life</a:t>
          </a:r>
        </a:p>
      </dsp:txBody>
      <dsp:txXfrm rot="-5400000">
        <a:off x="2435814" y="1269502"/>
        <a:ext cx="7919069" cy="981725"/>
      </dsp:txXfrm>
    </dsp:sp>
    <dsp:sp modelId="{30B294F1-30BD-4F48-A6B9-95709A6BADEC}">
      <dsp:nvSpPr>
        <dsp:cNvPr id="0" name=""/>
        <dsp:cNvSpPr/>
      </dsp:nvSpPr>
      <dsp:spPr>
        <a:xfrm>
          <a:off x="0" y="1132502"/>
          <a:ext cx="2530152" cy="125573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a:latin typeface="Arial" panose="020B0604020202020204" pitchFamily="34" charset="0"/>
              <a:cs typeface="Arial" panose="020B0604020202020204" pitchFamily="34" charset="0"/>
            </a:rPr>
            <a:t>Bespoke wellbeing questions</a:t>
          </a:r>
        </a:p>
      </dsp:txBody>
      <dsp:txXfrm>
        <a:off x="61300" y="1193802"/>
        <a:ext cx="2407552" cy="1133135"/>
      </dsp:txXfrm>
    </dsp:sp>
    <dsp:sp modelId="{EF48723E-3073-48B6-9BC1-34285BD3FBF2}">
      <dsp:nvSpPr>
        <dsp:cNvPr id="0" name=""/>
        <dsp:cNvSpPr/>
      </dsp:nvSpPr>
      <dsp:spPr>
        <a:xfrm rot="5400000">
          <a:off x="5877931" y="-938664"/>
          <a:ext cx="1087943" cy="7972178"/>
        </a:xfrm>
        <a:prstGeom prst="round2SameRect">
          <a:avLst/>
        </a:prstGeom>
        <a:solidFill>
          <a:schemeClr val="accent5">
            <a:tint val="40000"/>
            <a:alpha val="90000"/>
            <a:hueOff val="-4493174"/>
            <a:satOff val="-15221"/>
            <a:lumOff val="-1952"/>
            <a:alphaOff val="0"/>
          </a:schemeClr>
        </a:solidFill>
        <a:ln w="12700" cap="flat" cmpd="sng" algn="ctr">
          <a:solidFill>
            <a:schemeClr val="accent5">
              <a:tint val="40000"/>
              <a:alpha val="90000"/>
              <a:hueOff val="-4493174"/>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Advantages/disadvantages of lockdown on educational experience</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Pre-lockdown difficulties in school</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School changes that occurred during lockdown they hope will remain </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Other factors impacting wellbeing</a:t>
          </a:r>
        </a:p>
      </dsp:txBody>
      <dsp:txXfrm rot="-5400000">
        <a:off x="2435814" y="2556562"/>
        <a:ext cx="7919069" cy="981725"/>
      </dsp:txXfrm>
    </dsp:sp>
    <dsp:sp modelId="{D76CE485-4EB5-456C-8555-92C75BC49E9F}">
      <dsp:nvSpPr>
        <dsp:cNvPr id="0" name=""/>
        <dsp:cNvSpPr/>
      </dsp:nvSpPr>
      <dsp:spPr>
        <a:xfrm>
          <a:off x="0" y="2419563"/>
          <a:ext cx="2530152" cy="125573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a:latin typeface="Arial" panose="020B0604020202020204" pitchFamily="34" charset="0"/>
              <a:cs typeface="Arial" panose="020B0604020202020204" pitchFamily="34" charset="0"/>
            </a:rPr>
            <a:t>Open text questions</a:t>
          </a:r>
        </a:p>
      </dsp:txBody>
      <dsp:txXfrm>
        <a:off x="61300" y="2480863"/>
        <a:ext cx="2407552" cy="1133135"/>
      </dsp:txXfrm>
    </dsp:sp>
    <dsp:sp modelId="{B66DFBB2-C384-4730-BB98-9208654177CF}">
      <dsp:nvSpPr>
        <dsp:cNvPr id="0" name=""/>
        <dsp:cNvSpPr/>
      </dsp:nvSpPr>
      <dsp:spPr>
        <a:xfrm rot="5400000">
          <a:off x="5895970" y="356122"/>
          <a:ext cx="1087943" cy="7956727"/>
        </a:xfrm>
        <a:prstGeom prst="round2SameRect">
          <a:avLst/>
        </a:prstGeom>
        <a:solidFill>
          <a:schemeClr val="accent5">
            <a:tint val="40000"/>
            <a:alpha val="90000"/>
            <a:hueOff val="-6739760"/>
            <a:satOff val="-22832"/>
            <a:lumOff val="-2928"/>
            <a:alphaOff val="0"/>
          </a:schemeClr>
        </a:solidFill>
        <a:ln w="12700" cap="flat" cmpd="sng" algn="ctr">
          <a:solidFill>
            <a:schemeClr val="accent5">
              <a:tint val="40000"/>
              <a:alpha val="90000"/>
              <a:hueOff val="-6739760"/>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Strengths and Difficulties Questionnaire (SDQ) </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Revised Children’s Anxiety and Depression Scale (RCADS)</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Intolerance of Uncertainty Scale (IUS)</a:t>
          </a:r>
        </a:p>
        <a:p>
          <a:pPr marL="252000" lvl="1" indent="-114300" algn="l" defTabSz="666750">
            <a:lnSpc>
              <a:spcPct val="100000"/>
            </a:lnSpc>
            <a:spcBef>
              <a:spcPct val="0"/>
            </a:spcBef>
            <a:spcAft>
              <a:spcPts val="0"/>
            </a:spcAft>
            <a:buChar char="••"/>
          </a:pPr>
          <a:r>
            <a:rPr lang="en-GB" sz="1500" kern="1200" dirty="0">
              <a:latin typeface="Arial" panose="020B0604020202020204" pitchFamily="34" charset="0"/>
              <a:cs typeface="Arial" panose="020B0604020202020204" pitchFamily="34" charset="0"/>
            </a:rPr>
            <a:t>Emotional Dysregulation Index (EDI) (PARENT ONLY)</a:t>
          </a:r>
        </a:p>
      </dsp:txBody>
      <dsp:txXfrm rot="-5400000">
        <a:off x="2461579" y="3843623"/>
        <a:ext cx="7903618" cy="981725"/>
      </dsp:txXfrm>
    </dsp:sp>
    <dsp:sp modelId="{D57197E1-E861-413A-89DA-4A6BAF635D3E}">
      <dsp:nvSpPr>
        <dsp:cNvPr id="0" name=""/>
        <dsp:cNvSpPr/>
      </dsp:nvSpPr>
      <dsp:spPr>
        <a:xfrm>
          <a:off x="27" y="3706624"/>
          <a:ext cx="2547810" cy="125573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a:latin typeface="Arial" panose="020B0604020202020204" pitchFamily="34" charset="0"/>
              <a:cs typeface="Arial" panose="020B0604020202020204" pitchFamily="34" charset="0"/>
            </a:rPr>
            <a:t>Standardised Questionnaires</a:t>
          </a:r>
        </a:p>
      </dsp:txBody>
      <dsp:txXfrm>
        <a:off x="61327" y="3767924"/>
        <a:ext cx="2425210" cy="1133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A5150-BF37-4C95-9091-5A3FB4BC0D24}">
      <dsp:nvSpPr>
        <dsp:cNvPr id="0" name=""/>
        <dsp:cNvSpPr/>
      </dsp:nvSpPr>
      <dsp:spPr>
        <a:xfrm rot="5400000">
          <a:off x="-236795" y="238852"/>
          <a:ext cx="1578634" cy="1105044"/>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a:latin typeface="Arial" panose="020B0604020202020204" pitchFamily="34" charset="0"/>
              <a:cs typeface="Arial" panose="020B0604020202020204" pitchFamily="34" charset="0"/>
            </a:rPr>
            <a:t>Timepoint 1</a:t>
          </a:r>
        </a:p>
      </dsp:txBody>
      <dsp:txXfrm rot="-5400000">
        <a:off x="0" y="554579"/>
        <a:ext cx="1105044" cy="473590"/>
      </dsp:txXfrm>
    </dsp:sp>
    <dsp:sp modelId="{80C20AB7-7424-4F24-BA6A-DBA2A380916A}">
      <dsp:nvSpPr>
        <dsp:cNvPr id="0" name=""/>
        <dsp:cNvSpPr/>
      </dsp:nvSpPr>
      <dsp:spPr>
        <a:xfrm rot="5400000">
          <a:off x="5471667" y="-4364565"/>
          <a:ext cx="1026112" cy="9759358"/>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7</a:t>
          </a:r>
          <a:r>
            <a:rPr lang="en-GB" sz="1900" kern="1200" baseline="30000" dirty="0">
              <a:latin typeface="Arial" panose="020B0604020202020204" pitchFamily="34" charset="0"/>
              <a:cs typeface="Arial" panose="020B0604020202020204" pitchFamily="34" charset="0"/>
            </a:rPr>
            <a:t>th</a:t>
          </a:r>
          <a:r>
            <a:rPr lang="en-GB" sz="1900" kern="1200" dirty="0">
              <a:latin typeface="Arial" panose="020B0604020202020204" pitchFamily="34" charset="0"/>
              <a:cs typeface="Arial" panose="020B0604020202020204" pitchFamily="34" charset="0"/>
            </a:rPr>
            <a:t> June – 30</a:t>
          </a:r>
          <a:r>
            <a:rPr lang="en-GB" sz="1900" kern="1200" baseline="30000" dirty="0">
              <a:latin typeface="Arial" panose="020B0604020202020204" pitchFamily="34" charset="0"/>
              <a:cs typeface="Arial" panose="020B0604020202020204" pitchFamily="34" charset="0"/>
            </a:rPr>
            <a:t>th</a:t>
          </a:r>
          <a:r>
            <a:rPr lang="en-GB" sz="1900" kern="1200" dirty="0">
              <a:latin typeface="Arial" panose="020B0604020202020204" pitchFamily="34" charset="0"/>
              <a:cs typeface="Arial" panose="020B0604020202020204" pitchFamily="34" charset="0"/>
            </a:rPr>
            <a:t> July 2020</a:t>
          </a:r>
        </a:p>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Sample = </a:t>
          </a:r>
          <a:r>
            <a:rPr lang="en-GB" sz="1900" b="1" kern="1200" dirty="0">
              <a:latin typeface="Arial" panose="020B0604020202020204" pitchFamily="34" charset="0"/>
              <a:cs typeface="Arial" panose="020B0604020202020204" pitchFamily="34" charset="0"/>
            </a:rPr>
            <a:t>73 parents </a:t>
          </a:r>
          <a:r>
            <a:rPr lang="en-GB" sz="1900" kern="1200" dirty="0">
              <a:latin typeface="Arial" panose="020B0604020202020204" pitchFamily="34" charset="0"/>
              <a:cs typeface="Arial" panose="020B0604020202020204" pitchFamily="34" charset="0"/>
            </a:rPr>
            <a:t>(60% had a children with an autism diagnosis, 52% male child), </a:t>
          </a:r>
          <a:r>
            <a:rPr lang="en-GB" sz="1900" b="1" kern="1200" dirty="0">
              <a:latin typeface="Arial" panose="020B0604020202020204" pitchFamily="34" charset="0"/>
              <a:cs typeface="Arial" panose="020B0604020202020204" pitchFamily="34" charset="0"/>
            </a:rPr>
            <a:t>35 children </a:t>
          </a:r>
          <a:r>
            <a:rPr lang="en-GB" sz="1900" kern="1200" dirty="0">
              <a:latin typeface="Arial" panose="020B0604020202020204" pitchFamily="34" charset="0"/>
              <a:cs typeface="Arial" panose="020B0604020202020204" pitchFamily="34" charset="0"/>
            </a:rPr>
            <a:t>(57% had autism dx, 54% male)</a:t>
          </a:r>
        </a:p>
      </dsp:txBody>
      <dsp:txXfrm rot="-5400000">
        <a:off x="1105045" y="52148"/>
        <a:ext cx="9709267" cy="925930"/>
      </dsp:txXfrm>
    </dsp:sp>
    <dsp:sp modelId="{58EB5F3C-4AFF-4A82-A0FF-3006537364A6}">
      <dsp:nvSpPr>
        <dsp:cNvPr id="0" name=""/>
        <dsp:cNvSpPr/>
      </dsp:nvSpPr>
      <dsp:spPr>
        <a:xfrm rot="5400000">
          <a:off x="-236795" y="1623146"/>
          <a:ext cx="1578634" cy="1105044"/>
        </a:xfrm>
        <a:prstGeom prst="chevron">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a:latin typeface="Arial" panose="020B0604020202020204" pitchFamily="34" charset="0"/>
              <a:cs typeface="Arial" panose="020B0604020202020204" pitchFamily="34" charset="0"/>
            </a:rPr>
            <a:t>Timepoint 2</a:t>
          </a:r>
        </a:p>
      </dsp:txBody>
      <dsp:txXfrm rot="-5400000">
        <a:off x="0" y="1938873"/>
        <a:ext cx="1105044" cy="473590"/>
      </dsp:txXfrm>
    </dsp:sp>
    <dsp:sp modelId="{07384EEF-1B6D-4F41-86C0-404A471A9066}">
      <dsp:nvSpPr>
        <dsp:cNvPr id="0" name=""/>
        <dsp:cNvSpPr/>
      </dsp:nvSpPr>
      <dsp:spPr>
        <a:xfrm rot="5400000">
          <a:off x="5471667" y="-2980271"/>
          <a:ext cx="1026112" cy="9759358"/>
        </a:xfrm>
        <a:prstGeom prst="round2SameRect">
          <a:avLst/>
        </a:prstGeom>
        <a:solidFill>
          <a:schemeClr val="lt1">
            <a:alpha val="90000"/>
            <a:hueOff val="0"/>
            <a:satOff val="0"/>
            <a:lumOff val="0"/>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18</a:t>
          </a:r>
          <a:r>
            <a:rPr lang="en-GB" sz="1900" kern="1200" baseline="30000" dirty="0">
              <a:latin typeface="Arial" panose="020B0604020202020204" pitchFamily="34" charset="0"/>
              <a:cs typeface="Arial" panose="020B0604020202020204" pitchFamily="34" charset="0"/>
            </a:rPr>
            <a:t>th</a:t>
          </a:r>
          <a:r>
            <a:rPr lang="en-GB" sz="1900" kern="1200" dirty="0">
              <a:latin typeface="Arial" panose="020B0604020202020204" pitchFamily="34" charset="0"/>
              <a:cs typeface="Arial" panose="020B0604020202020204" pitchFamily="34" charset="0"/>
            </a:rPr>
            <a:t> August – 24</a:t>
          </a:r>
          <a:r>
            <a:rPr lang="en-GB" sz="1900" kern="1200" baseline="30000" dirty="0">
              <a:latin typeface="Arial" panose="020B0604020202020204" pitchFamily="34" charset="0"/>
              <a:cs typeface="Arial" panose="020B0604020202020204" pitchFamily="34" charset="0"/>
            </a:rPr>
            <a:t>th</a:t>
          </a:r>
          <a:r>
            <a:rPr lang="en-GB" sz="1900" kern="1200" dirty="0">
              <a:latin typeface="Arial" panose="020B0604020202020204" pitchFamily="34" charset="0"/>
              <a:cs typeface="Arial" panose="020B0604020202020204" pitchFamily="34" charset="0"/>
            </a:rPr>
            <a:t> September 2020</a:t>
          </a:r>
        </a:p>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Sample = </a:t>
          </a:r>
          <a:r>
            <a:rPr lang="en-GB" sz="1900" b="1" kern="1200" dirty="0">
              <a:latin typeface="Arial" panose="020B0604020202020204" pitchFamily="34" charset="0"/>
              <a:cs typeface="Arial" panose="020B0604020202020204" pitchFamily="34" charset="0"/>
            </a:rPr>
            <a:t>48 parents </a:t>
          </a:r>
          <a:r>
            <a:rPr lang="en-GB" sz="1900" b="0" kern="1200" dirty="0">
              <a:latin typeface="Arial" panose="020B0604020202020204" pitchFamily="34" charset="0"/>
              <a:cs typeface="Arial" panose="020B0604020202020204" pitchFamily="34" charset="0"/>
            </a:rPr>
            <a:t>(58% had a child with an autism diagnosis, 48% male),             </a:t>
          </a:r>
          <a:r>
            <a:rPr lang="en-GB" sz="1900" b="1" kern="1200" dirty="0">
              <a:latin typeface="Arial" panose="020B0604020202020204" pitchFamily="34" charset="0"/>
              <a:cs typeface="Arial" panose="020B0604020202020204" pitchFamily="34" charset="0"/>
            </a:rPr>
            <a:t>16 children </a:t>
          </a:r>
          <a:r>
            <a:rPr lang="en-GB" sz="1900" b="0" kern="1200" dirty="0">
              <a:latin typeface="Arial" panose="020B0604020202020204" pitchFamily="34" charset="0"/>
              <a:cs typeface="Arial" panose="020B0604020202020204" pitchFamily="34" charset="0"/>
            </a:rPr>
            <a:t>(56% had autism dx, 50% male)</a:t>
          </a:r>
          <a:endParaRPr lang="en-GB" sz="1900" kern="1200" dirty="0">
            <a:latin typeface="Arial" panose="020B0604020202020204" pitchFamily="34" charset="0"/>
            <a:cs typeface="Arial" panose="020B0604020202020204" pitchFamily="34" charset="0"/>
          </a:endParaRPr>
        </a:p>
      </dsp:txBody>
      <dsp:txXfrm rot="-5400000">
        <a:off x="1105045" y="1436442"/>
        <a:ext cx="9709267" cy="925930"/>
      </dsp:txXfrm>
    </dsp:sp>
    <dsp:sp modelId="{B1866B33-00AB-4768-9115-62073AC75B4E}">
      <dsp:nvSpPr>
        <dsp:cNvPr id="0" name=""/>
        <dsp:cNvSpPr/>
      </dsp:nvSpPr>
      <dsp:spPr>
        <a:xfrm rot="5400000">
          <a:off x="-236795" y="3007440"/>
          <a:ext cx="1578634" cy="1105044"/>
        </a:xfrm>
        <a:prstGeom prst="chevron">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a:latin typeface="Arial" panose="020B0604020202020204" pitchFamily="34" charset="0"/>
              <a:cs typeface="Arial" panose="020B0604020202020204" pitchFamily="34" charset="0"/>
            </a:rPr>
            <a:t>Timepoint 3</a:t>
          </a:r>
        </a:p>
      </dsp:txBody>
      <dsp:txXfrm rot="-5400000">
        <a:off x="0" y="3323167"/>
        <a:ext cx="1105044" cy="473590"/>
      </dsp:txXfrm>
    </dsp:sp>
    <dsp:sp modelId="{22388C98-CC19-49D5-A35C-D6AB9B56C25E}">
      <dsp:nvSpPr>
        <dsp:cNvPr id="0" name=""/>
        <dsp:cNvSpPr/>
      </dsp:nvSpPr>
      <dsp:spPr>
        <a:xfrm rot="5400000">
          <a:off x="5471667" y="-1595977"/>
          <a:ext cx="1026112" cy="9759358"/>
        </a:xfrm>
        <a:prstGeom prst="round2SameRect">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11</a:t>
          </a:r>
          <a:r>
            <a:rPr lang="en-GB" sz="1900" kern="1200" baseline="30000" dirty="0">
              <a:latin typeface="Arial" panose="020B0604020202020204" pitchFamily="34" charset="0"/>
              <a:cs typeface="Arial" panose="020B0604020202020204" pitchFamily="34" charset="0"/>
            </a:rPr>
            <a:t>th</a:t>
          </a:r>
          <a:r>
            <a:rPr lang="en-GB" sz="1900" kern="1200" dirty="0">
              <a:latin typeface="Arial" panose="020B0604020202020204" pitchFamily="34" charset="0"/>
              <a:cs typeface="Arial" panose="020B0604020202020204" pitchFamily="34" charset="0"/>
            </a:rPr>
            <a:t> November – 31</a:t>
          </a:r>
          <a:r>
            <a:rPr lang="en-GB" sz="1900" kern="1200" baseline="30000" dirty="0">
              <a:latin typeface="Arial" panose="020B0604020202020204" pitchFamily="34" charset="0"/>
              <a:cs typeface="Arial" panose="020B0604020202020204" pitchFamily="34" charset="0"/>
            </a:rPr>
            <a:t>st</a:t>
          </a:r>
          <a:r>
            <a:rPr lang="en-GB" sz="1900" kern="1200" dirty="0">
              <a:latin typeface="Arial" panose="020B0604020202020204" pitchFamily="34" charset="0"/>
              <a:cs typeface="Arial" panose="020B0604020202020204" pitchFamily="34" charset="0"/>
            </a:rPr>
            <a:t> December 2020</a:t>
          </a:r>
        </a:p>
        <a:p>
          <a:pPr marL="171450" lvl="1" indent="-171450" algn="l" defTabSz="844550">
            <a:lnSpc>
              <a:spcPct val="100000"/>
            </a:lnSpc>
            <a:spcBef>
              <a:spcPct val="0"/>
            </a:spcBef>
            <a:spcAft>
              <a:spcPts val="0"/>
            </a:spcAft>
            <a:buChar char="••"/>
          </a:pPr>
          <a:r>
            <a:rPr lang="en-GB" sz="1900" kern="1200" dirty="0">
              <a:latin typeface="Arial" panose="020B0604020202020204" pitchFamily="34" charset="0"/>
              <a:cs typeface="Arial" panose="020B0604020202020204" pitchFamily="34" charset="0"/>
            </a:rPr>
            <a:t>Sample = </a:t>
          </a:r>
          <a:r>
            <a:rPr lang="en-GB" sz="1900" b="1" kern="1200" dirty="0">
              <a:latin typeface="Arial" panose="020B0604020202020204" pitchFamily="34" charset="0"/>
              <a:cs typeface="Arial" panose="020B0604020202020204" pitchFamily="34" charset="0"/>
            </a:rPr>
            <a:t>47 parents </a:t>
          </a:r>
          <a:r>
            <a:rPr lang="en-GB" sz="1900" b="0" kern="1200" dirty="0">
              <a:latin typeface="Arial" panose="020B0604020202020204" pitchFamily="34" charset="0"/>
              <a:cs typeface="Arial" panose="020B0604020202020204" pitchFamily="34" charset="0"/>
            </a:rPr>
            <a:t>(56% had a child with autism diagnosis, 46% male),           </a:t>
          </a:r>
          <a:r>
            <a:rPr lang="en-GB" sz="1900" b="1" kern="1200" dirty="0">
              <a:latin typeface="Arial" panose="020B0604020202020204" pitchFamily="34" charset="0"/>
              <a:cs typeface="Arial" panose="020B0604020202020204" pitchFamily="34" charset="0"/>
            </a:rPr>
            <a:t>16 children </a:t>
          </a:r>
          <a:r>
            <a:rPr lang="en-GB" sz="1900" b="0" kern="1200" dirty="0">
              <a:latin typeface="Arial" panose="020B0604020202020204" pitchFamily="34" charset="0"/>
              <a:cs typeface="Arial" panose="020B0604020202020204" pitchFamily="34" charset="0"/>
            </a:rPr>
            <a:t>(44% had autism dx, 62% male)</a:t>
          </a:r>
          <a:endParaRPr lang="en-GB" sz="1900" kern="1200" dirty="0">
            <a:latin typeface="Arial" panose="020B0604020202020204" pitchFamily="34" charset="0"/>
            <a:cs typeface="Arial" panose="020B0604020202020204" pitchFamily="34" charset="0"/>
          </a:endParaRPr>
        </a:p>
      </dsp:txBody>
      <dsp:txXfrm rot="-5400000">
        <a:off x="1105045" y="2820736"/>
        <a:ext cx="9709267" cy="925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3CAAD-C218-424F-A203-BEAC3441EE6C}">
      <dsp:nvSpPr>
        <dsp:cNvPr id="0" name=""/>
        <dsp:cNvSpPr/>
      </dsp:nvSpPr>
      <dsp:spPr>
        <a:xfrm>
          <a:off x="0" y="3071"/>
          <a:ext cx="3754232" cy="52792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dirty="0">
              <a:solidFill>
                <a:schemeClr val="bg1"/>
              </a:solidFill>
              <a:latin typeface="Arial" panose="020B0604020202020204" pitchFamily="34" charset="0"/>
              <a:cs typeface="Arial" panose="020B0604020202020204" pitchFamily="34" charset="0"/>
            </a:rPr>
            <a:t>Thriving</a:t>
          </a:r>
        </a:p>
      </dsp:txBody>
      <dsp:txXfrm>
        <a:off x="25771" y="28842"/>
        <a:ext cx="3702690" cy="476384"/>
      </dsp:txXfrm>
    </dsp:sp>
    <dsp:sp modelId="{63A1BB0A-0BE1-4210-87C8-51D4DE79632B}">
      <dsp:nvSpPr>
        <dsp:cNvPr id="0" name=""/>
        <dsp:cNvSpPr/>
      </dsp:nvSpPr>
      <dsp:spPr>
        <a:xfrm>
          <a:off x="0" y="530998"/>
          <a:ext cx="3754232" cy="1531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9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Reduced anxiety and more relaxed</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Enjoying the increased choice and flexibility in learning</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Less pressure and exam stress</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Less social pressure</a:t>
          </a:r>
        </a:p>
      </dsp:txBody>
      <dsp:txXfrm>
        <a:off x="0" y="530998"/>
        <a:ext cx="3754232" cy="1531798"/>
      </dsp:txXfrm>
    </dsp:sp>
    <dsp:sp modelId="{402CC19C-49D2-49E6-A484-73AEBBF3B2F9}">
      <dsp:nvSpPr>
        <dsp:cNvPr id="0" name=""/>
        <dsp:cNvSpPr/>
      </dsp:nvSpPr>
      <dsp:spPr>
        <a:xfrm>
          <a:off x="0" y="2062796"/>
          <a:ext cx="3754232" cy="527926"/>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dirty="0">
              <a:solidFill>
                <a:schemeClr val="bg1"/>
              </a:solidFill>
              <a:latin typeface="Arial" panose="020B0604020202020204" pitchFamily="34" charset="0"/>
              <a:cs typeface="Arial" panose="020B0604020202020204" pitchFamily="34" charset="0"/>
            </a:rPr>
            <a:t>Struggling</a:t>
          </a:r>
        </a:p>
      </dsp:txBody>
      <dsp:txXfrm>
        <a:off x="25771" y="2088567"/>
        <a:ext cx="3702690" cy="476384"/>
      </dsp:txXfrm>
    </dsp:sp>
    <dsp:sp modelId="{6C0F28F1-1542-4C51-9755-989DF0274EB2}">
      <dsp:nvSpPr>
        <dsp:cNvPr id="0" name=""/>
        <dsp:cNvSpPr/>
      </dsp:nvSpPr>
      <dsp:spPr>
        <a:xfrm>
          <a:off x="0" y="2590722"/>
          <a:ext cx="3754232" cy="2279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9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Worsened mental health (anxiety, emotional outbursts, low mood)</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Difficulties adapting to online/home learning </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Lack of structure/routine</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Limited peer interaction may worsen social skills</a:t>
          </a:r>
        </a:p>
        <a:p>
          <a:pPr marL="171450" lvl="1" indent="-171450" algn="l" defTabSz="800100">
            <a:lnSpc>
              <a:spcPct val="90000"/>
            </a:lnSpc>
            <a:spcBef>
              <a:spcPct val="0"/>
            </a:spcBef>
            <a:spcAft>
              <a:spcPct val="20000"/>
            </a:spcAft>
            <a:buChar char="••"/>
          </a:pPr>
          <a:r>
            <a:rPr lang="en-GB" sz="1800" kern="1200" dirty="0">
              <a:solidFill>
                <a:schemeClr val="bg1"/>
              </a:solidFill>
              <a:latin typeface="Arial" panose="020B0604020202020204" pitchFamily="34" charset="0"/>
              <a:cs typeface="Arial" panose="020B0604020202020204" pitchFamily="34" charset="0"/>
            </a:rPr>
            <a:t>No transition support</a:t>
          </a:r>
        </a:p>
      </dsp:txBody>
      <dsp:txXfrm>
        <a:off x="0" y="2590722"/>
        <a:ext cx="3754232" cy="22790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60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B756F4-D014-8A4E-A90C-663508017A91}" type="datetimeFigureOut">
              <a:rPr lang="en-US" smtClean="0"/>
              <a:t>11/03/21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3A368D-0661-FF41-AABC-586AFE173D78}" type="slidenum">
              <a:rPr lang="en-US" smtClean="0"/>
              <a:t>‹#›</a:t>
            </a:fld>
            <a:endParaRPr lang="en-US" dirty="0"/>
          </a:p>
        </p:txBody>
      </p:sp>
    </p:spTree>
    <p:extLst>
      <p:ext uri="{BB962C8B-B14F-4D97-AF65-F5344CB8AC3E}">
        <p14:creationId xmlns:p14="http://schemas.microsoft.com/office/powerpoint/2010/main" val="38018038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June 7</a:t>
            </a:r>
            <a:r>
              <a:rPr lang="en-GB" b="1" baseline="30000" dirty="0"/>
              <a:t>th</a:t>
            </a:r>
            <a:r>
              <a:rPr lang="en-GB" b="1" dirty="0"/>
              <a:t> – 30</a:t>
            </a:r>
            <a:r>
              <a:rPr lang="en-GB" b="1" baseline="30000" dirty="0"/>
              <a:t>th</a:t>
            </a:r>
            <a:r>
              <a:rPr lang="en-GB" b="1" dirty="0"/>
              <a:t> July: in the midst of lockdown just before the start of the summer holidays we asked participants to comment on emotional wellbeing before and during the pandemic</a:t>
            </a:r>
          </a:p>
          <a:p>
            <a:endParaRPr lang="en-GB" b="1" dirty="0"/>
          </a:p>
          <a:p>
            <a:r>
              <a:rPr lang="en-GB" b="1" dirty="0"/>
              <a:t>18</a:t>
            </a:r>
            <a:r>
              <a:rPr lang="en-GB" b="1" baseline="30000" dirty="0"/>
              <a:t>th</a:t>
            </a:r>
            <a:r>
              <a:rPr lang="en-GB" b="1" dirty="0"/>
              <a:t> Aug – 24</a:t>
            </a:r>
            <a:r>
              <a:rPr lang="en-GB" b="1" baseline="30000" dirty="0"/>
              <a:t>th</a:t>
            </a:r>
            <a:r>
              <a:rPr lang="en-GB" b="1" dirty="0"/>
              <a:t> Sept: at the end of the summer holidays and at the very start of the autumn term we asked participants to comment on emotional wellbeing just before all students were allowed to return to school</a:t>
            </a:r>
          </a:p>
          <a:p>
            <a:endParaRPr lang="en-GB" b="1" dirty="0"/>
          </a:p>
          <a:p>
            <a:r>
              <a:rPr lang="en-GB" b="1" dirty="0"/>
              <a:t>11</a:t>
            </a:r>
            <a:r>
              <a:rPr lang="en-GB" b="1" baseline="30000" dirty="0"/>
              <a:t>th</a:t>
            </a:r>
            <a:r>
              <a:rPr lang="en-GB" b="1" dirty="0"/>
              <a:t> Nov – 31</a:t>
            </a:r>
            <a:r>
              <a:rPr lang="en-GB" b="1" baseline="30000" dirty="0"/>
              <a:t>st</a:t>
            </a:r>
            <a:r>
              <a:rPr lang="en-GB" b="1" dirty="0"/>
              <a:t> Dec: at the middle/end of autumn term we asked participants to comment on wellbeing after all students have been allowed to return to school</a:t>
            </a:r>
          </a:p>
          <a:p>
            <a:endParaRPr lang="en-GB" b="1" dirty="0"/>
          </a:p>
          <a:p>
            <a:r>
              <a:rPr lang="en-GB" b="1" dirty="0"/>
              <a:t>Comment – when we originally designed the study we believed that T3 would be return to normality… therefore there is scope to complete a time point later this year hopefully to see the effects.</a:t>
            </a:r>
          </a:p>
          <a:p>
            <a:endParaRPr lang="en-GB" b="1" dirty="0"/>
          </a:p>
          <a:p>
            <a:r>
              <a:rPr lang="en-GB" b="1" dirty="0"/>
              <a:t>Parent survey</a:t>
            </a:r>
          </a:p>
          <a:p>
            <a:endParaRPr lang="en-GB" b="1" dirty="0"/>
          </a:p>
          <a:p>
            <a:r>
              <a:rPr lang="en-GB" dirty="0"/>
              <a:t>Questions about the parent included location, educational attainment, relationship to the child, household characteristics, whether anyone in the household had tested positive for COVID. Questions about the child included gender, date of birth, ethnicity, ASD diagnostic status, information about who gave the Dx, age of Dx, and additional diagnoses. Questions about the child’s school included school year group, type of schooling, duration of attendance, EHCP status, lockdown attendance, schoolwork completion during lockdown, # of hours spend on schoolwork during lockdown, burden of schoolwork on parent, online schooling and extra support. </a:t>
            </a:r>
          </a:p>
          <a:p>
            <a:endParaRPr lang="en-GB" dirty="0"/>
          </a:p>
          <a:p>
            <a:endParaRPr lang="en-GB" dirty="0"/>
          </a:p>
          <a:p>
            <a:r>
              <a:rPr lang="en-GB" b="1" dirty="0"/>
              <a:t>Child survey</a:t>
            </a:r>
          </a:p>
          <a:p>
            <a:endParaRPr lang="en-GB"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Questions about the child included gender and date of birth. Questions about the child’s school included school year group, type of schooling, duration of attendance, lockdown attendance, schoolwork completion during lockdown, # of hours spend on schoolwork during lockdown, online schooling and extra support. </a:t>
            </a:r>
            <a:endParaRPr lang="en-GB" dirty="0"/>
          </a:p>
        </p:txBody>
      </p:sp>
      <p:sp>
        <p:nvSpPr>
          <p:cNvPr id="4" name="Slide Number Placeholder 3"/>
          <p:cNvSpPr>
            <a:spLocks noGrp="1"/>
          </p:cNvSpPr>
          <p:nvPr>
            <p:ph type="sldNum" sz="quarter" idx="5"/>
          </p:nvPr>
        </p:nvSpPr>
        <p:spPr/>
        <p:txBody>
          <a:bodyPr/>
          <a:lstStyle/>
          <a:p>
            <a:fld id="{F40AFFEC-AE7A-419B-8CFF-50DBF2C7AB6A}" type="slidenum">
              <a:rPr lang="en-GB" smtClean="0"/>
              <a:t>11</a:t>
            </a:fld>
            <a:endParaRPr lang="en-GB" dirty="0"/>
          </a:p>
        </p:txBody>
      </p:sp>
    </p:spTree>
    <p:extLst>
      <p:ext uri="{BB962C8B-B14F-4D97-AF65-F5344CB8AC3E}">
        <p14:creationId xmlns:p14="http://schemas.microsoft.com/office/powerpoint/2010/main" val="1825198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Parent survey</a:t>
            </a:r>
          </a:p>
          <a:p>
            <a:endParaRPr lang="en-GB" b="1" dirty="0"/>
          </a:p>
          <a:p>
            <a:r>
              <a:rPr lang="en-GB" dirty="0"/>
              <a:t>Questions about the parent included location, educational attainment, relationship to the child, household characteristics, whether anyone in the household had tested positive for COVID. Questions about the child included gender, date of birth, ethnicity, ASD diagnostic status, information about who gave the Dx, age of Dx, and additional diagnoses. Questions about the child’s school included school year group, type of schooling, duration of attendance, EHCP status, lockdown attendance, schoolwork completion during lockdown, # of hours spend on schoolwork during lockdown, burden of schoolwork on parent, online schooling and extra support. </a:t>
            </a:r>
          </a:p>
          <a:p>
            <a:endParaRPr lang="en-GB" dirty="0"/>
          </a:p>
          <a:p>
            <a:endParaRPr lang="en-GB" dirty="0"/>
          </a:p>
          <a:p>
            <a:r>
              <a:rPr lang="en-GB" b="1" dirty="0"/>
              <a:t>Child survey</a:t>
            </a:r>
          </a:p>
          <a:p>
            <a:endParaRPr lang="en-GB"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Questions about the child included gender and date of birth. Questions about the child’s school included school year group, type of schooling, duration of attendance, lockdown attendance, schoolwork completion during lockdown, # of hours spend on schoolwork during lockdown, online schooling and extra support. </a:t>
            </a:r>
            <a:endParaRPr lang="en-GB" dirty="0"/>
          </a:p>
        </p:txBody>
      </p:sp>
      <p:sp>
        <p:nvSpPr>
          <p:cNvPr id="4" name="Slide Number Placeholder 3"/>
          <p:cNvSpPr>
            <a:spLocks noGrp="1"/>
          </p:cNvSpPr>
          <p:nvPr>
            <p:ph type="sldNum" sz="quarter" idx="5"/>
          </p:nvPr>
        </p:nvSpPr>
        <p:spPr/>
        <p:txBody>
          <a:bodyPr/>
          <a:lstStyle/>
          <a:p>
            <a:fld id="{F40AFFEC-AE7A-419B-8CFF-50DBF2C7AB6A}" type="slidenum">
              <a:rPr lang="en-GB" smtClean="0"/>
              <a:t>12</a:t>
            </a:fld>
            <a:endParaRPr lang="en-GB" dirty="0"/>
          </a:p>
        </p:txBody>
      </p:sp>
    </p:spTree>
    <p:extLst>
      <p:ext uri="{BB962C8B-B14F-4D97-AF65-F5344CB8AC3E}">
        <p14:creationId xmlns:p14="http://schemas.microsoft.com/office/powerpoint/2010/main" val="1442578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28 ASD, 2 seeking diagnosis, 17 not autistic </a:t>
            </a:r>
          </a:p>
          <a:p>
            <a:endParaRPr lang="en-GB" dirty="0"/>
          </a:p>
          <a:p>
            <a:r>
              <a:rPr lang="en-GB" dirty="0"/>
              <a:t>6 of ASD group attended school throughout, 1 non autistic attended school.</a:t>
            </a:r>
          </a:p>
        </p:txBody>
      </p:sp>
      <p:sp>
        <p:nvSpPr>
          <p:cNvPr id="4" name="Slide Number Placeholder 3"/>
          <p:cNvSpPr>
            <a:spLocks noGrp="1"/>
          </p:cNvSpPr>
          <p:nvPr>
            <p:ph type="sldNum" sz="quarter" idx="5"/>
          </p:nvPr>
        </p:nvSpPr>
        <p:spPr/>
        <p:txBody>
          <a:bodyPr/>
          <a:lstStyle/>
          <a:p>
            <a:fld id="{F40AFFEC-AE7A-419B-8CFF-50DBF2C7AB6A}" type="slidenum">
              <a:rPr lang="en-GB" smtClean="0"/>
              <a:t>13</a:t>
            </a:fld>
            <a:endParaRPr lang="en-GB" dirty="0"/>
          </a:p>
        </p:txBody>
      </p:sp>
    </p:spTree>
    <p:extLst>
      <p:ext uri="{BB962C8B-B14F-4D97-AF65-F5344CB8AC3E}">
        <p14:creationId xmlns:p14="http://schemas.microsoft.com/office/powerpoint/2010/main" val="3223046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 xmlns:a16="http://schemas.microsoft.com/office/drawing/2014/main" id="{5BAC0260-6606-8E4E-A888-C88B1EE591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C3017FE-ED23-274A-90E5-1DE4DC10C5EC}" type="slidenum">
              <a:rPr lang="en-GB" altLang="en-US" smtClean="0"/>
              <a:pPr>
                <a:spcBef>
                  <a:spcPct val="0"/>
                </a:spcBef>
              </a:pPr>
              <a:t>19</a:t>
            </a:fld>
            <a:endParaRPr lang="en-GB" altLang="en-US" dirty="0"/>
          </a:p>
        </p:txBody>
      </p:sp>
      <p:sp>
        <p:nvSpPr>
          <p:cNvPr id="152578" name="Rectangle 2">
            <a:extLst>
              <a:ext uri="{FF2B5EF4-FFF2-40B4-BE49-F238E27FC236}">
                <a16:creationId xmlns="" xmlns:a16="http://schemas.microsoft.com/office/drawing/2014/main" id="{954B57B1-60B5-6242-808F-FDDBF11948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a:extLst>
              <a:ext uri="{FF2B5EF4-FFF2-40B4-BE49-F238E27FC236}">
                <a16:creationId xmlns="" xmlns:a16="http://schemas.microsoft.com/office/drawing/2014/main" id="{A9901DD9-8DA8-F84B-8606-D7A1BF9389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latin typeface="Arial" panose="020B0604020202020204" pitchFamily="34" charset="0"/>
                <a:ea typeface="ＭＳ Ｐゴシック" panose="020B0600070205080204" pitchFamily="34" charset="-128"/>
              </a:rPr>
              <a:t>The continuum of vulnerability. These statistics, these effects, these factors generate what I would term the ‘continuum of vulnerability’ in our children and young people. The children can fall anywhere on this continuum due to disadvantage, economic or social deprivation (particularly poverty is known to have a severe effect on the emotional wellbeing and self-esteem of children) or indeed disability. We have to remind ourselves that 20% of our child population in any school is likely to have a special educational need some of which will arise from a disability. Hence our children are at risk. What are some of the risk factors affecting children?</a:t>
            </a:r>
          </a:p>
        </p:txBody>
      </p:sp>
    </p:spTree>
    <p:extLst>
      <p:ext uri="{BB962C8B-B14F-4D97-AF65-F5344CB8AC3E}">
        <p14:creationId xmlns:p14="http://schemas.microsoft.com/office/powerpoint/2010/main" val="1142132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tif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2A7A5-FF48-BD4A-9E52-3E8B90BF46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 xmlns:a16="http://schemas.microsoft.com/office/drawing/2014/main" id="{92BFC599-CFF8-4F4A-867A-5F3260E763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F8CA32A1-05F2-6945-93C9-BE54BFD4939B}"/>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7F2D56B6-2103-4842-9755-B6C59824659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 xmlns:a16="http://schemas.microsoft.com/office/drawing/2014/main" id="{5064B1D8-5F51-2648-8BC5-A58CFF057802}"/>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391853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09CA4D-DC09-9C4B-B83D-48DEDC7E32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2D09FF36-D7D1-754B-8899-58633D1DE8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C2BC17DD-3F00-7648-97C3-32A536584E07}"/>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8806FFC1-5CEC-1E4B-A1DA-AEE37413282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 xmlns:a16="http://schemas.microsoft.com/office/drawing/2014/main" id="{D71E26BA-A1C5-7B4A-ABFE-6CD7DBDF4AE8}"/>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368377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1D9855-A7C4-2D43-A782-B4883F87F3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60882FF5-B4E0-4041-8334-1016E39E47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150D2B0A-F08C-1745-B149-868D7704C2A2}"/>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37648F31-E454-D74C-B573-A6193CC66D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 xmlns:a16="http://schemas.microsoft.com/office/drawing/2014/main" id="{585FCC9F-5AD2-A74E-9D29-ABC026F52259}"/>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401590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4C1FCE-FC08-4445-A160-845411E99D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86814B51-85FA-F140-8C83-E1F407DFE7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DA4D8C1C-BAF9-9642-BF93-5FB48C7FFFC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BC704688-D14B-CC45-A95F-839C0C696156}"/>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6" name="Footer Placeholder 5">
            <a:extLst>
              <a:ext uri="{FF2B5EF4-FFF2-40B4-BE49-F238E27FC236}">
                <a16:creationId xmlns="" xmlns:a16="http://schemas.microsoft.com/office/drawing/2014/main" id="{3A72BE8D-B02E-5C41-B288-45A580C2F0E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 xmlns:a16="http://schemas.microsoft.com/office/drawing/2014/main" id="{6E63BAA8-3EEA-B748-9207-94D430B0B534}"/>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2217196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27ED19-3CC4-6142-B086-267BCCAB198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DBF55C7E-4310-8F45-B4D4-E946660677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BA78039A-5007-0446-B62A-C23CCEDC521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9C197227-C191-154F-A8C4-C5148BD32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F09949EA-F42C-4F4D-8EF9-29AE97B8FC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57B19620-B610-8842-8546-33A594E8D95D}"/>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8" name="Footer Placeholder 7">
            <a:extLst>
              <a:ext uri="{FF2B5EF4-FFF2-40B4-BE49-F238E27FC236}">
                <a16:creationId xmlns="" xmlns:a16="http://schemas.microsoft.com/office/drawing/2014/main" id="{19D03C6C-2403-CC47-94F9-AA7CB7EE5F39}"/>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 xmlns:a16="http://schemas.microsoft.com/office/drawing/2014/main" id="{951F8AB2-D070-AD48-9FAB-53A4E3455B80}"/>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2094766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1F8543-69E5-214B-AB04-68C00635C8A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3BD15B76-584D-EC41-B469-B650E8FCE48A}"/>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4" name="Footer Placeholder 3">
            <a:extLst>
              <a:ext uri="{FF2B5EF4-FFF2-40B4-BE49-F238E27FC236}">
                <a16:creationId xmlns="" xmlns:a16="http://schemas.microsoft.com/office/drawing/2014/main" id="{F819B746-9C53-A249-B95C-B6162255F7E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 xmlns:a16="http://schemas.microsoft.com/office/drawing/2014/main" id="{2C646006-541B-194D-B103-5F841CB8CCAA}"/>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2622019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Content Placeholder 3" descr="image001.jpg">
            <a:extLst>
              <a:ext uri="{FF2B5EF4-FFF2-40B4-BE49-F238E27FC236}">
                <a16:creationId xmlns="" xmlns:a16="http://schemas.microsoft.com/office/drawing/2014/main" id="{D2B26AD9-571D-D94A-8563-7ED8A69DE41D}"/>
              </a:ext>
            </a:extLst>
          </p:cNvPr>
          <p:cNvPicPr>
            <a:picLocks noChangeAspect="1"/>
          </p:cNvPicPr>
          <p:nvPr userDrawn="1"/>
        </p:nvPicPr>
        <p:blipFill>
          <a:blip r:embed="rId2">
            <a:alphaModFix amt="97000"/>
            <a:extLst>
              <a:ext uri="{28A0092B-C50C-407E-A947-70E740481C1C}">
                <a14:useLocalDpi xmlns:a14="http://schemas.microsoft.com/office/drawing/2010/main" val="0"/>
              </a:ext>
            </a:extLst>
          </a:blip>
          <a:srcRect t="15036" b="15036"/>
          <a:stretch>
            <a:fillRect/>
          </a:stretch>
        </p:blipFill>
        <p:spPr>
          <a:xfrm rot="10800000">
            <a:off x="7647928" y="5555671"/>
            <a:ext cx="4668762" cy="1418053"/>
          </a:xfrm>
          <a:prstGeom prst="rect">
            <a:avLst/>
          </a:prstGeom>
          <a:ln>
            <a:noFill/>
          </a:ln>
          <a:effectLst>
            <a:softEdge rad="76200"/>
          </a:effectLst>
        </p:spPr>
      </p:pic>
    </p:spTree>
    <p:extLst>
      <p:ext uri="{BB962C8B-B14F-4D97-AF65-F5344CB8AC3E}">
        <p14:creationId xmlns:p14="http://schemas.microsoft.com/office/powerpoint/2010/main" val="33435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05A629-245F-C14D-9A36-0FA5E0B28C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6B281D6B-07B5-AA48-882D-26F42A12EF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2FDA5B91-4110-8746-8C7C-1A677AA597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80CCD62F-3155-8549-873B-F74A0502C697}"/>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6" name="Footer Placeholder 5">
            <a:extLst>
              <a:ext uri="{FF2B5EF4-FFF2-40B4-BE49-F238E27FC236}">
                <a16:creationId xmlns="" xmlns:a16="http://schemas.microsoft.com/office/drawing/2014/main" id="{31E480C4-23A9-9C44-A825-636F4F533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 xmlns:a16="http://schemas.microsoft.com/office/drawing/2014/main" id="{C16DE8F9-CA3B-E146-A438-DFF6C8538948}"/>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1178725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A15870-69B9-534C-8ACA-86662D644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DC820245-3C0D-644F-B078-7922285889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 xmlns:a16="http://schemas.microsoft.com/office/drawing/2014/main" id="{2DF23596-FDA3-404A-A648-7968FC88B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D5F88BD2-42A0-D64B-BDFF-7CD0538FD474}"/>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6" name="Footer Placeholder 5">
            <a:extLst>
              <a:ext uri="{FF2B5EF4-FFF2-40B4-BE49-F238E27FC236}">
                <a16:creationId xmlns="" xmlns:a16="http://schemas.microsoft.com/office/drawing/2014/main" id="{07BECBEE-B318-F542-8D14-8B027C750C9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 xmlns:a16="http://schemas.microsoft.com/office/drawing/2014/main" id="{91F5D900-3EC6-394F-ADE3-C93850C08E3A}"/>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3472467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403D8C-5C27-2741-B9AD-6BE0AA9E250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3C5B159D-60E4-3442-A44A-8EC858CB4A9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9EF11048-A322-9C41-88B0-3A1C557923A4}"/>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C5E48062-4663-F944-BD11-419EC2CAD33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 xmlns:a16="http://schemas.microsoft.com/office/drawing/2014/main" id="{46E6160D-2060-CA40-9151-B71AEB744E5F}"/>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4180599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55AD992-E2E4-1448-9BB8-6604C7E3BB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2EE3C467-65C7-444F-B190-0E6E19E7168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81B88903-5757-D54F-B39A-A38A43F0997A}"/>
              </a:ext>
            </a:extLst>
          </p:cNvPr>
          <p:cNvSpPr>
            <a:spLocks noGrp="1"/>
          </p:cNvSpPr>
          <p:nvPr>
            <p:ph type="dt" sz="half" idx="10"/>
          </p:nvPr>
        </p:nvSpPr>
        <p:spPr/>
        <p:txBody>
          <a:body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D4CABB6F-E742-504A-87B4-09642A38369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 xmlns:a16="http://schemas.microsoft.com/office/drawing/2014/main" id="{2B33A819-4281-9043-AE2B-8820471596B0}"/>
              </a:ext>
            </a:extLst>
          </p:cNvPr>
          <p:cNvSpPr>
            <a:spLocks noGrp="1"/>
          </p:cNvSpPr>
          <p:nvPr>
            <p:ph type="sldNum" sz="quarter" idx="12"/>
          </p:nvPr>
        </p:nvSpPr>
        <p:spPr/>
        <p:txBody>
          <a:bodyPr/>
          <a:lstStyle/>
          <a:p>
            <a:fld id="{70C4D851-97C7-084D-9A93-D0EE191361EC}" type="slidenum">
              <a:rPr lang="en-GB" smtClean="0"/>
              <a:t>‹#›</a:t>
            </a:fld>
            <a:endParaRPr lang="en-GB" dirty="0"/>
          </a:p>
        </p:txBody>
      </p:sp>
    </p:spTree>
    <p:extLst>
      <p:ext uri="{BB962C8B-B14F-4D97-AF65-F5344CB8AC3E}">
        <p14:creationId xmlns:p14="http://schemas.microsoft.com/office/powerpoint/2010/main" val="3612481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2"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611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7" name="Picture 8">
            <a:extLst>
              <a:ext uri="{FF2B5EF4-FFF2-40B4-BE49-F238E27FC236}">
                <a16:creationId xmlns="" xmlns:a16="http://schemas.microsoft.com/office/drawing/2014/main" id="{8F17DFA2-0A4D-DE44-971B-131B015441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10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6_Title Slide">
    <p:spTree>
      <p:nvGrpSpPr>
        <p:cNvPr id="1" name=""/>
        <p:cNvGrpSpPr/>
        <p:nvPr/>
      </p:nvGrpSpPr>
      <p:grpSpPr>
        <a:xfrm>
          <a:off x="0" y="0"/>
          <a:ext cx="0" cy="0"/>
          <a:chOff x="0" y="0"/>
          <a:chExt cx="0" cy="0"/>
        </a:xfrm>
      </p:grpSpPr>
      <p:pic>
        <p:nvPicPr>
          <p:cNvPr id="7" name="Picture 8">
            <a:extLst>
              <a:ext uri="{FF2B5EF4-FFF2-40B4-BE49-F238E27FC236}">
                <a16:creationId xmlns="" xmlns:a16="http://schemas.microsoft.com/office/drawing/2014/main" id="{8F17DFA2-0A4D-DE44-971B-131B015441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10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pic>
        <p:nvPicPr>
          <p:cNvPr id="7" name="Picture 8">
            <a:extLst>
              <a:ext uri="{FF2B5EF4-FFF2-40B4-BE49-F238E27FC236}">
                <a16:creationId xmlns="" xmlns:a16="http://schemas.microsoft.com/office/drawing/2014/main" id="{8F17DFA2-0A4D-DE44-971B-131B015441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10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6_Title Slide">
    <p:spTree>
      <p:nvGrpSpPr>
        <p:cNvPr id="1" name=""/>
        <p:cNvGrpSpPr/>
        <p:nvPr/>
      </p:nvGrpSpPr>
      <p:grpSpPr>
        <a:xfrm>
          <a:off x="0" y="0"/>
          <a:ext cx="0" cy="0"/>
          <a:chOff x="0" y="0"/>
          <a:chExt cx="0" cy="0"/>
        </a:xfrm>
      </p:grpSpPr>
      <p:pic>
        <p:nvPicPr>
          <p:cNvPr id="7" name="Picture 8">
            <a:extLst>
              <a:ext uri="{FF2B5EF4-FFF2-40B4-BE49-F238E27FC236}">
                <a16:creationId xmlns="" xmlns:a16="http://schemas.microsoft.com/office/drawing/2014/main" id="{8F17DFA2-0A4D-DE44-971B-131B015441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10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3_Title Slide">
    <p:spTree>
      <p:nvGrpSpPr>
        <p:cNvPr id="1" name=""/>
        <p:cNvGrpSpPr/>
        <p:nvPr/>
      </p:nvGrpSpPr>
      <p:grpSpPr>
        <a:xfrm>
          <a:off x="0" y="0"/>
          <a:ext cx="0" cy="0"/>
          <a:chOff x="0" y="0"/>
          <a:chExt cx="0" cy="0"/>
        </a:xfrm>
      </p:grpSpPr>
      <p:pic>
        <p:nvPicPr>
          <p:cNvPr id="7" name="Picture 8">
            <a:extLst>
              <a:ext uri="{FF2B5EF4-FFF2-40B4-BE49-F238E27FC236}">
                <a16:creationId xmlns="" xmlns:a16="http://schemas.microsoft.com/office/drawing/2014/main" id="{8F17DFA2-0A4D-DE44-971B-131B015441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77083">
            <a:off x="-1119188" y="6354763"/>
            <a:ext cx="9251951"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10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DCF6084-9871-A746-822D-958C3B975B83}"/>
              </a:ext>
            </a:extLst>
          </p:cNvPr>
          <p:cNvPicPr/>
          <p:nvPr userDrawn="1"/>
        </p:nvPicPr>
        <p:blipFill rotWithShape="1">
          <a:blip r:embed="rId2"/>
          <a:srcRect t="61426"/>
          <a:stretch/>
        </p:blipFill>
        <p:spPr bwMode="auto">
          <a:xfrm rot="1537579">
            <a:off x="-644882" y="6019445"/>
            <a:ext cx="3740775" cy="1677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3214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DCF6084-9871-A746-822D-958C3B975B83}"/>
              </a:ext>
            </a:extLst>
          </p:cNvPr>
          <p:cNvPicPr/>
          <p:nvPr userDrawn="1"/>
        </p:nvPicPr>
        <p:blipFill rotWithShape="1">
          <a:blip r:embed="rId2"/>
          <a:srcRect t="61426"/>
          <a:stretch/>
        </p:blipFill>
        <p:spPr bwMode="auto">
          <a:xfrm rot="1537579">
            <a:off x="-644882" y="6019445"/>
            <a:ext cx="3740775" cy="1677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32146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DCF6084-9871-A746-822D-958C3B975B83}"/>
              </a:ext>
            </a:extLst>
          </p:cNvPr>
          <p:cNvPicPr/>
          <p:nvPr userDrawn="1"/>
        </p:nvPicPr>
        <p:blipFill rotWithShape="1">
          <a:blip r:embed="rId2"/>
          <a:srcRect t="61426"/>
          <a:stretch/>
        </p:blipFill>
        <p:spPr bwMode="auto">
          <a:xfrm rot="1537579">
            <a:off x="-644882" y="6019445"/>
            <a:ext cx="3740775" cy="1677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3214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DCF6084-9871-A746-822D-958C3B975B83}"/>
              </a:ext>
            </a:extLst>
          </p:cNvPr>
          <p:cNvPicPr/>
          <p:nvPr userDrawn="1"/>
        </p:nvPicPr>
        <p:blipFill rotWithShape="1">
          <a:blip r:embed="rId2"/>
          <a:srcRect t="61426"/>
          <a:stretch/>
        </p:blipFill>
        <p:spPr bwMode="auto">
          <a:xfrm rot="1537579">
            <a:off x="-644882" y="6019445"/>
            <a:ext cx="3740775" cy="1677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3214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DCF6084-9871-A746-822D-958C3B975B83}"/>
              </a:ext>
            </a:extLst>
          </p:cNvPr>
          <p:cNvPicPr/>
          <p:nvPr userDrawn="1"/>
        </p:nvPicPr>
        <p:blipFill rotWithShape="1">
          <a:blip r:embed="rId2"/>
          <a:srcRect t="61426"/>
          <a:stretch/>
        </p:blipFill>
        <p:spPr bwMode="auto">
          <a:xfrm rot="1537579">
            <a:off x="-644882" y="6019445"/>
            <a:ext cx="3740775" cy="16771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321466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24" Type="http://schemas.openxmlformats.org/officeDocument/2006/relationships/image" Target="../media/image1.jp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5834F6A-94EB-0049-96CD-A89907C291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815D1229-6540-3147-9F86-838F9CA6B5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78A352DD-D1C8-8F4B-AF1E-69F482958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D8B59B-CEEA-4E41-895C-167943D74030}" type="datetimeFigureOut">
              <a:rPr lang="en-GB" smtClean="0"/>
              <a:t>11/03/21</a:t>
            </a:fld>
            <a:endParaRPr lang="en-GB" dirty="0"/>
          </a:p>
        </p:txBody>
      </p:sp>
      <p:sp>
        <p:nvSpPr>
          <p:cNvPr id="5" name="Footer Placeholder 4">
            <a:extLst>
              <a:ext uri="{FF2B5EF4-FFF2-40B4-BE49-F238E27FC236}">
                <a16:creationId xmlns="" xmlns:a16="http://schemas.microsoft.com/office/drawing/2014/main" id="{882CC59B-EE25-F04B-A5D3-8B8F9F0BA7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 xmlns:a16="http://schemas.microsoft.com/office/drawing/2014/main" id="{B9047FCD-528E-474B-AEB0-2CCADEAE7E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C4D851-97C7-084D-9A93-D0EE191361EC}" type="slidenum">
              <a:rPr lang="en-GB" smtClean="0"/>
              <a:t>‹#›</a:t>
            </a:fld>
            <a:endParaRPr lang="en-GB" dirty="0"/>
          </a:p>
        </p:txBody>
      </p:sp>
    </p:spTree>
    <p:extLst>
      <p:ext uri="{BB962C8B-B14F-4D97-AF65-F5344CB8AC3E}">
        <p14:creationId xmlns:p14="http://schemas.microsoft.com/office/powerpoint/2010/main" val="1491616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7" r:id="rId14"/>
    <p:sldLayoutId id="2147483671" r:id="rId15"/>
    <p:sldLayoutId id="2147483677" r:id="rId16"/>
    <p:sldLayoutId id="2147483684" r:id="rId17"/>
    <p:sldLayoutId id="2147483685" r:id="rId18"/>
    <p:sldLayoutId id="2147483687" r:id="rId19"/>
    <p:sldLayoutId id="2147483688" r:id="rId20"/>
    <p:sldLayoutId id="2147483689" r:id="rId21"/>
    <p:sldLayoutId id="214748369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recoverycurriculum.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g"/><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jpeg"/><Relationship Id="rId3" Type="http://schemas.openxmlformats.org/officeDocument/2006/relationships/image" Target="file:////var/folders/73/wdw96ww97s18zr0l63r4bc200000gn/T/com.microsoft.Word/WebArchiveCopyPasteTempFiles/20146122.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0.png"/><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hyperlink" Target="http://www.recoverycurriculum.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www.recoverycurriculum.or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hyperlink" Target="http://www.booksbeyondwords.co.uk/"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 Id="rId3" Type="http://schemas.openxmlformats.org/officeDocument/2006/relationships/image" Target="../media/image1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jpg"/><Relationship Id="rId6" Type="http://schemas.openxmlformats.org/officeDocument/2006/relationships/hyperlink" Target="http://www.booksbeyondwords.co.uk/coping-with-coronavirus" TargetMode="External"/><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33.xml.rels><?xml version="1.0" encoding="UTF-8" standalone="yes"?>
<Relationships xmlns="http://schemas.openxmlformats.org/package/2006/relationships"><Relationship Id="rId3" Type="http://schemas.openxmlformats.org/officeDocument/2006/relationships/hyperlink" Target="http://www.booksbeyondwords.co.uk/coping-with-coronavirus" TargetMode="External"/><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8.jpg"/><Relationship Id="rId1" Type="http://schemas.openxmlformats.org/officeDocument/2006/relationships/slideLayout" Target="../slideLayouts/slideLayout7.xml"/><Relationship Id="rId2" Type="http://schemas.openxmlformats.org/officeDocument/2006/relationships/image" Target="../media/image2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nutureuk.org/" TargetMode="External"/><Relationship Id="rId3"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hyperlink" Target="http://www.nutureuk.or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jpeg"/><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7.jpeg"/><Relationship Id="rId3" Type="http://schemas.openxmlformats.org/officeDocument/2006/relationships/hyperlink" Target="https://barrycarpentereducation.com/2020/05/11/happiness-box/"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9.jpeg"/><Relationship Id="rId3" Type="http://schemas.microsoft.com/office/2007/relationships/hdphoto" Target="../media/hdphoto1.wdp"/></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engagement4learning.com/" TargetMode="External"/><Relationship Id="rId3" Type="http://schemas.openxmlformats.org/officeDocument/2006/relationships/image" Target="../media/image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727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rot="10800000" flipV="1">
            <a:off x="1166331" y="5669590"/>
            <a:ext cx="9774669" cy="1184320"/>
          </a:xfrm>
        </p:spPr>
        <p:txBody>
          <a:bodyPr>
            <a:normAutofit fontScale="92500" lnSpcReduction="10000"/>
          </a:bodyPr>
          <a:lstStyle/>
          <a:p>
            <a:r>
              <a:rPr lang="en-GB" dirty="0">
                <a:solidFill>
                  <a:schemeClr val="bg1"/>
                </a:solidFill>
              </a:rPr>
              <a:t>Professor Barry Carpenter, CBE, PhD, FCCT</a:t>
            </a:r>
          </a:p>
          <a:p>
            <a:r>
              <a:rPr lang="en-GB" dirty="0">
                <a:solidFill>
                  <a:schemeClr val="bg1"/>
                </a:solidFill>
              </a:rPr>
              <a:t> Professor of Mental Health in Education, Oxford Brookes University</a:t>
            </a:r>
          </a:p>
          <a:p>
            <a:r>
              <a:rPr lang="en-GB" dirty="0">
                <a:solidFill>
                  <a:schemeClr val="bg1"/>
                </a:solidFill>
              </a:rPr>
              <a:t>UK </a:t>
            </a:r>
            <a:endParaRPr lang="en-US" dirty="0">
              <a:solidFill>
                <a:schemeClr val="bg1"/>
              </a:solidFill>
            </a:endParaRPr>
          </a:p>
        </p:txBody>
      </p:sp>
      <p:sp>
        <p:nvSpPr>
          <p:cNvPr id="7" name="TextBox 6"/>
          <p:cNvSpPr txBox="1"/>
          <p:nvPr/>
        </p:nvSpPr>
        <p:spPr>
          <a:xfrm>
            <a:off x="3386667" y="3259667"/>
            <a:ext cx="5334000" cy="2205330"/>
          </a:xfrm>
          <a:prstGeom prst="rect">
            <a:avLst/>
          </a:prstGeom>
          <a:noFill/>
        </p:spPr>
        <p:txBody>
          <a:bodyPr wrap="square" rtlCol="0">
            <a:spAutoFit/>
          </a:bodyPr>
          <a:lstStyle/>
          <a:p>
            <a:endParaRPr lang="en-US" dirty="0"/>
          </a:p>
        </p:txBody>
      </p:sp>
      <p:pic>
        <p:nvPicPr>
          <p:cNvPr id="8" name="Content Placeholder 3" descr="little-boy-and-two-sisters-300x200.jpg"/>
          <p:cNvPicPr>
            <a:picLocks noChangeAspect="1"/>
          </p:cNvPicPr>
          <p:nvPr/>
        </p:nvPicPr>
        <p:blipFill>
          <a:blip r:embed="rId2">
            <a:extLst>
              <a:ext uri="{28A0092B-C50C-407E-A947-70E740481C1C}">
                <a14:useLocalDpi xmlns:a14="http://schemas.microsoft.com/office/drawing/2010/main" val="0"/>
              </a:ext>
            </a:extLst>
          </a:blip>
          <a:srcRect t="18965" b="18965"/>
          <a:stretch>
            <a:fillRect/>
          </a:stretch>
        </p:blipFill>
        <p:spPr>
          <a:xfrm>
            <a:off x="2374960" y="2625105"/>
            <a:ext cx="7357413" cy="3044485"/>
          </a:xfrm>
          <a:prstGeom prst="rect">
            <a:avLst/>
          </a:prstGeom>
        </p:spPr>
      </p:pic>
      <p:sp>
        <p:nvSpPr>
          <p:cNvPr id="12" name="Rectangle 11">
            <a:extLst>
              <a:ext uri="{FF2B5EF4-FFF2-40B4-BE49-F238E27FC236}">
                <a16:creationId xmlns="" xmlns:a16="http://schemas.microsoft.com/office/drawing/2014/main" id="{B3883A5E-30AD-C842-B21A-49FD48DE809F}"/>
              </a:ext>
            </a:extLst>
          </p:cNvPr>
          <p:cNvSpPr/>
          <p:nvPr/>
        </p:nvSpPr>
        <p:spPr>
          <a:xfrm>
            <a:off x="304050" y="342715"/>
            <a:ext cx="11965224" cy="1938992"/>
          </a:xfrm>
          <a:prstGeom prst="rect">
            <a:avLst/>
          </a:prstGeom>
        </p:spPr>
        <p:txBody>
          <a:bodyPr wrap="square">
            <a:spAutoFit/>
          </a:bodyPr>
          <a:lstStyle/>
          <a:p>
            <a:pPr algn="ctr"/>
            <a:r>
              <a:rPr lang="en-GB" sz="4000" dirty="0">
                <a:solidFill>
                  <a:schemeClr val="bg1"/>
                </a:solidFill>
                <a:latin typeface="Arial" panose="020B0604020202020204" pitchFamily="34" charset="0"/>
                <a:cs typeface="Arial" panose="020B0604020202020204" pitchFamily="34" charset="0"/>
              </a:rPr>
              <a:t>Mental Health; the impact of COVID-19 </a:t>
            </a:r>
          </a:p>
          <a:p>
            <a:pPr algn="ctr"/>
            <a:r>
              <a:rPr lang="en-GB" sz="4000" dirty="0">
                <a:solidFill>
                  <a:schemeClr val="bg1"/>
                </a:solidFill>
                <a:latin typeface="Arial" panose="020B0604020202020204" pitchFamily="34" charset="0"/>
                <a:cs typeface="Arial" panose="020B0604020202020204" pitchFamily="34" charset="0"/>
              </a:rPr>
              <a:t>on the well-being of children, especially those </a:t>
            </a:r>
          </a:p>
          <a:p>
            <a:pPr algn="ctr"/>
            <a:r>
              <a:rPr lang="en-GB" sz="4000" dirty="0">
                <a:solidFill>
                  <a:schemeClr val="bg1"/>
                </a:solidFill>
                <a:latin typeface="Arial" panose="020B0604020202020204" pitchFamily="34" charset="0"/>
                <a:cs typeface="Arial" panose="020B0604020202020204" pitchFamily="34" charset="0"/>
              </a:rPr>
              <a:t>with special needs and disabilities.</a:t>
            </a:r>
          </a:p>
        </p:txBody>
      </p:sp>
    </p:spTree>
    <p:extLst>
      <p:ext uri="{BB962C8B-B14F-4D97-AF65-F5344CB8AC3E}">
        <p14:creationId xmlns:p14="http://schemas.microsoft.com/office/powerpoint/2010/main" val="3073377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A36E98CD-DD8F-F34B-A816-9AD7F0381244}"/>
              </a:ext>
            </a:extLst>
          </p:cNvPr>
          <p:cNvSpPr txBox="1">
            <a:spLocks/>
          </p:cNvSpPr>
          <p:nvPr/>
        </p:nvSpPr>
        <p:spPr>
          <a:xfrm>
            <a:off x="321972" y="3267615"/>
            <a:ext cx="11765097" cy="21588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200" dirty="0">
                <a:solidFill>
                  <a:schemeClr val="bg1"/>
                </a:solidFill>
                <a:latin typeface="Arial" panose="020B0604020202020204" pitchFamily="34" charset="0"/>
                <a:cs typeface="Arial" panose="020B0604020202020204" pitchFamily="34" charset="0"/>
              </a:rPr>
              <a:t>Barry Carpenter, CBE, Professor of Mental Health in Education, Oxford Brookes University.</a:t>
            </a:r>
          </a:p>
          <a:p>
            <a:pPr marL="0" indent="0">
              <a:buFont typeface="Arial" panose="020B0604020202020204" pitchFamily="34" charset="0"/>
              <a:buNone/>
            </a:pPr>
            <a:r>
              <a:rPr lang="en-GB" sz="2200" dirty="0">
                <a:solidFill>
                  <a:schemeClr val="bg1"/>
                </a:solidFill>
                <a:latin typeface="Arial" panose="020B0604020202020204" pitchFamily="34" charset="0"/>
                <a:cs typeface="Arial" panose="020B0604020202020204" pitchFamily="34" charset="0"/>
              </a:rPr>
              <a:t>Matthew Carpenter, Principal, Baxter College, Kidderminster, Worcestershire.  </a:t>
            </a:r>
          </a:p>
          <a:p>
            <a:pPr marL="0" indent="0">
              <a:buFont typeface="Arial" panose="020B0604020202020204" pitchFamily="34" charset="0"/>
              <a:buNone/>
            </a:pPr>
            <a:r>
              <a:rPr lang="en-GB" sz="2200" dirty="0">
                <a:solidFill>
                  <a:schemeClr val="bg1"/>
                </a:solidFill>
                <a:latin typeface="Arial" panose="020B0604020202020204" pitchFamily="34" charset="0"/>
                <a:cs typeface="Arial" panose="020B0604020202020204" pitchFamily="34" charset="0"/>
              </a:rPr>
              <a:t>       </a:t>
            </a:r>
          </a:p>
          <a:p>
            <a:pPr marL="0" indent="0" algn="ctr">
              <a:buFont typeface="Arial" panose="020B0604020202020204" pitchFamily="34" charset="0"/>
              <a:buNone/>
            </a:pPr>
            <a:r>
              <a:rPr lang="en-GB" sz="2200" dirty="0">
                <a:solidFill>
                  <a:schemeClr val="bg1"/>
                </a:solidFill>
                <a:latin typeface="Arial" panose="020B0604020202020204" pitchFamily="34" charset="0"/>
                <a:cs typeface="Arial" panose="020B0604020202020204" pitchFamily="34" charset="0"/>
              </a:rPr>
              <a:t>See further </a:t>
            </a:r>
            <a:r>
              <a:rPr lang="mr-IN" sz="2200" dirty="0">
                <a:solidFill>
                  <a:schemeClr val="bg1"/>
                </a:solidFill>
                <a:latin typeface="Arial" panose="020B0604020202020204" pitchFamily="34" charset="0"/>
              </a:rPr>
              <a:t>–</a:t>
            </a:r>
            <a:r>
              <a:rPr lang="en-GB" sz="2200" dirty="0">
                <a:solidFill>
                  <a:schemeClr val="bg1"/>
                </a:solidFill>
                <a:latin typeface="Arial" panose="020B0604020202020204" pitchFamily="34" charset="0"/>
                <a:cs typeface="Arial" panose="020B0604020202020204" pitchFamily="34" charset="0"/>
              </a:rPr>
              <a:t> http:// www.recoverycurriculum.org</a:t>
            </a:r>
            <a:endParaRPr lang="en-US" sz="2200" dirty="0">
              <a:solidFill>
                <a:schemeClr val="bg1"/>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 xmlns:a16="http://schemas.microsoft.com/office/drawing/2014/main" id="{59766B96-FB7F-9E4D-A964-C2BBD5E769F8}"/>
              </a:ext>
            </a:extLst>
          </p:cNvPr>
          <p:cNvSpPr/>
          <p:nvPr/>
        </p:nvSpPr>
        <p:spPr>
          <a:xfrm>
            <a:off x="1439055" y="943663"/>
            <a:ext cx="9518754" cy="1754326"/>
          </a:xfrm>
          <a:prstGeom prst="rect">
            <a:avLst/>
          </a:prstGeom>
        </p:spPr>
        <p:txBody>
          <a:bodyPr wrap="square">
            <a:spAutoFit/>
          </a:bodyPr>
          <a:lstStyle/>
          <a:p>
            <a:pPr algn="ctr"/>
            <a:r>
              <a:rPr lang="en-US" sz="2800" dirty="0">
                <a:solidFill>
                  <a:schemeClr val="bg1"/>
                </a:solidFill>
                <a:latin typeface="Arial" panose="020B0604020202020204" pitchFamily="34" charset="0"/>
                <a:cs typeface="Arial" panose="020B0604020202020204" pitchFamily="34" charset="0"/>
              </a:rPr>
              <a:t>This presentation is based on the </a:t>
            </a:r>
            <a:r>
              <a:rPr lang="en-GB" sz="3600" b="1" dirty="0">
                <a:solidFill>
                  <a:schemeClr val="bg1"/>
                </a:solidFill>
                <a:latin typeface="Arial" panose="020B0604020202020204" pitchFamily="34" charset="0"/>
                <a:cs typeface="Arial" panose="020B0604020202020204" pitchFamily="34" charset="0"/>
              </a:rPr>
              <a:t>Think Piece - </a:t>
            </a:r>
            <a:endParaRPr lang="en-GB" sz="3600" dirty="0">
              <a:solidFill>
                <a:schemeClr val="bg1"/>
              </a:solidFill>
              <a:latin typeface="Arial" panose="020B0604020202020204" pitchFamily="34" charset="0"/>
              <a:cs typeface="Arial" panose="020B0604020202020204" pitchFamily="34" charset="0"/>
            </a:endParaRPr>
          </a:p>
          <a:p>
            <a:pPr algn="ctr"/>
            <a:r>
              <a:rPr lang="en-GB" sz="3600" b="1" dirty="0">
                <a:solidFill>
                  <a:schemeClr val="bg1"/>
                </a:solidFill>
                <a:latin typeface="Arial" panose="020B0604020202020204" pitchFamily="34" charset="0"/>
                <a:cs typeface="Arial" panose="020B0604020202020204" pitchFamily="34" charset="0"/>
              </a:rPr>
              <a:t>A Recovery Curriculum: Loss and Life for our children and schools post pandemic</a:t>
            </a:r>
          </a:p>
        </p:txBody>
      </p:sp>
    </p:spTree>
    <p:extLst>
      <p:ext uri="{BB962C8B-B14F-4D97-AF65-F5344CB8AC3E}">
        <p14:creationId xmlns:p14="http://schemas.microsoft.com/office/powerpoint/2010/main" val="221220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93193" y="233891"/>
            <a:ext cx="9981127" cy="3754874"/>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Scarlett, (who is 8 years old) said, through her tears</a:t>
            </a:r>
            <a:r>
              <a:rPr lang="en-GB" sz="4400" dirty="0">
                <a:solidFill>
                  <a:schemeClr val="bg1"/>
                </a:solidFill>
                <a:latin typeface="Arial" panose="020B0604020202020204" pitchFamily="34" charset="0"/>
                <a:cs typeface="Arial" panose="020B0604020202020204" pitchFamily="34" charset="0"/>
              </a:rPr>
              <a:t>...</a:t>
            </a:r>
            <a:endParaRPr lang="en-US" sz="4400" dirty="0">
              <a:solidFill>
                <a:schemeClr val="bg1"/>
              </a:solidFill>
              <a:latin typeface="Arial" panose="020B0604020202020204" pitchFamily="34" charset="0"/>
              <a:cs typeface="Arial" panose="020B0604020202020204" pitchFamily="34" charset="0"/>
            </a:endParaRPr>
          </a:p>
          <a:p>
            <a:r>
              <a:rPr lang="en-US" sz="4400" b="1" i="1" dirty="0">
                <a:solidFill>
                  <a:schemeClr val="bg1"/>
                </a:solidFill>
                <a:latin typeface="Arial" panose="020B0604020202020204" pitchFamily="34" charset="0"/>
                <a:cs typeface="Arial" panose="020B0604020202020204" pitchFamily="34" charset="0"/>
              </a:rPr>
              <a:t>“This virus is stealing my life from me!”</a:t>
            </a:r>
          </a:p>
          <a:p>
            <a:r>
              <a:rPr lang="en-US" sz="4400" dirty="0">
                <a:solidFill>
                  <a:schemeClr val="bg1"/>
                </a:solidFill>
                <a:latin typeface="Arial" panose="020B0604020202020204" pitchFamily="34" charset="0"/>
                <a:cs typeface="Arial" panose="020B0604020202020204" pitchFamily="34" charset="0"/>
              </a:rPr>
              <a:t>       As her Dad, that was hard to hear. </a:t>
            </a:r>
          </a:p>
          <a:p>
            <a:r>
              <a:rPr lang="en-US" dirty="0">
                <a:solidFill>
                  <a:schemeClr val="bg1"/>
                </a:solidFill>
                <a:latin typeface="Arial" panose="020B0604020202020204" pitchFamily="34" charset="0"/>
                <a:cs typeface="Arial" panose="020B0604020202020204" pitchFamily="34" charset="0"/>
              </a:rPr>
              <a:t>                                                                                             Quote from a parent, January 2021. </a:t>
            </a:r>
          </a:p>
        </p:txBody>
      </p:sp>
      <p:pic>
        <p:nvPicPr>
          <p:cNvPr id="3" name="Content Placeholder 3" descr="girl-thinking-sad-300x200.jpg">
            <a:extLst>
              <a:ext uri="{FF2B5EF4-FFF2-40B4-BE49-F238E27FC236}">
                <a16:creationId xmlns="" xmlns:a16="http://schemas.microsoft.com/office/drawing/2014/main" id="{ACB65766-B14A-8840-857E-7CF209BC619F}"/>
              </a:ext>
            </a:extLst>
          </p:cNvPr>
          <p:cNvPicPr>
            <a:picLocks noChangeAspect="1"/>
          </p:cNvPicPr>
          <p:nvPr/>
        </p:nvPicPr>
        <p:blipFill>
          <a:blip r:embed="rId2">
            <a:extLst>
              <a:ext uri="{28A0092B-C50C-407E-A947-70E740481C1C}">
                <a14:useLocalDpi xmlns:a14="http://schemas.microsoft.com/office/drawing/2010/main" val="0"/>
              </a:ext>
            </a:extLst>
          </a:blip>
          <a:srcRect t="18965" b="18965"/>
          <a:stretch>
            <a:fillRect/>
          </a:stretch>
        </p:blipFill>
        <p:spPr>
          <a:xfrm>
            <a:off x="6096000" y="4010820"/>
            <a:ext cx="5077002" cy="2180198"/>
          </a:xfrm>
          <a:prstGeom prst="rect">
            <a:avLst/>
          </a:prstGeom>
        </p:spPr>
      </p:pic>
    </p:spTree>
    <p:extLst>
      <p:ext uri="{BB962C8B-B14F-4D97-AF65-F5344CB8AC3E}">
        <p14:creationId xmlns:p14="http://schemas.microsoft.com/office/powerpoint/2010/main" val="2131531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78762" y="0"/>
            <a:ext cx="11913237" cy="12403395"/>
          </a:xfrm>
          <a:prstGeom prst="rect">
            <a:avLst/>
          </a:prstGeom>
          <a:noFill/>
        </p:spPr>
        <p:txBody>
          <a:bodyPr wrap="square" rtlCol="0">
            <a:spAutoFit/>
          </a:bodyPr>
          <a:lstStyle/>
          <a:p>
            <a:r>
              <a:rPr lang="en-US" sz="2800" dirty="0"/>
              <a:t>                                   </a:t>
            </a:r>
          </a:p>
          <a:p>
            <a:pPr algn="ctr"/>
            <a:r>
              <a:rPr lang="en-US" sz="2800" dirty="0"/>
              <a:t>   </a:t>
            </a:r>
            <a:r>
              <a:rPr lang="en-US" sz="3600" b="1" dirty="0">
                <a:solidFill>
                  <a:schemeClr val="bg1"/>
                </a:solidFill>
                <a:latin typeface="Arial" panose="020B0604020202020204" pitchFamily="34" charset="0"/>
                <a:cs typeface="Arial" panose="020B0604020202020204" pitchFamily="34" charset="0"/>
              </a:rPr>
              <a:t>Being positive for parents</a:t>
            </a:r>
            <a:endParaRPr lang="en-US" sz="2800" dirty="0">
              <a:solidFill>
                <a:schemeClr val="bg1"/>
              </a:solidFill>
              <a:latin typeface="Arial" panose="020B0604020202020204" pitchFamily="34" charset="0"/>
              <a:cs typeface="Arial" panose="020B0604020202020204" pitchFamily="34" charset="0"/>
            </a:endParaRPr>
          </a:p>
          <a:p>
            <a:endParaRPr lang="en-US" sz="800" dirty="0">
              <a:solidFill>
                <a:schemeClr val="bg1"/>
              </a:solidFill>
              <a:latin typeface="Arial" panose="020B0604020202020204" pitchFamily="34" charset="0"/>
              <a:cs typeface="Arial" panose="020B0604020202020204" pitchFamily="34" charset="0"/>
            </a:endParaRPr>
          </a:p>
          <a:p>
            <a:r>
              <a:rPr lang="en-US" sz="2800" b="1" i="1" dirty="0">
                <a:solidFill>
                  <a:schemeClr val="bg1"/>
                </a:solidFill>
                <a:latin typeface="Arial" panose="020B0604020202020204" pitchFamily="34" charset="0"/>
                <a:cs typeface="Arial" panose="020B0604020202020204" pitchFamily="34" charset="0"/>
              </a:rPr>
              <a:t>“Knowing how to home school is not something parents are </a:t>
            </a:r>
          </a:p>
          <a:p>
            <a:r>
              <a:rPr lang="en-US" sz="2800" b="1" i="1" dirty="0">
                <a:solidFill>
                  <a:schemeClr val="bg1"/>
                </a:solidFill>
                <a:latin typeface="Arial" panose="020B0604020202020204" pitchFamily="34" charset="0"/>
                <a:cs typeface="Arial" panose="020B0604020202020204" pitchFamily="34" charset="0"/>
              </a:rPr>
              <a:t>born knowing. </a:t>
            </a:r>
            <a:r>
              <a:rPr lang="mr-IN" sz="2800" b="1" i="1" dirty="0">
                <a:solidFill>
                  <a:schemeClr val="bg1"/>
                </a:solidFill>
                <a:latin typeface="Arial" panose="020B0604020202020204" pitchFamily="34" charset="0"/>
              </a:rPr>
              <a:t>…</a:t>
            </a:r>
            <a:r>
              <a:rPr lang="en-GB" sz="2800" b="1" i="1" dirty="0">
                <a:solidFill>
                  <a:schemeClr val="bg1"/>
                </a:solidFill>
                <a:latin typeface="Arial" panose="020B0604020202020204" pitchFamily="34" charset="0"/>
                <a:cs typeface="Arial" panose="020B0604020202020204" pitchFamily="34" charset="0"/>
              </a:rPr>
              <a:t>.. it can be a minefield to know what to do for the best.”</a:t>
            </a:r>
          </a:p>
          <a:p>
            <a:r>
              <a:rPr lang="en-GB" sz="2800" b="1" i="1" dirty="0">
                <a:solidFill>
                  <a:schemeClr val="bg1"/>
                </a:solidFill>
                <a:latin typeface="Arial" panose="020B0604020202020204" pitchFamily="34" charset="0"/>
                <a:cs typeface="Arial" panose="020B0604020202020204" pitchFamily="34" charset="0"/>
              </a:rPr>
              <a:t>                                                                        Laura Purser (2021) </a:t>
            </a:r>
          </a:p>
          <a:p>
            <a:r>
              <a:rPr lang="en-GB" sz="2800" b="1" i="1" dirty="0">
                <a:solidFill>
                  <a:schemeClr val="bg1"/>
                </a:solidFill>
                <a:latin typeface="Arial" panose="020B0604020202020204" pitchFamily="34" charset="0"/>
                <a:cs typeface="Arial" panose="020B0604020202020204" pitchFamily="34" charset="0"/>
              </a:rPr>
              <a:t>                              Parenting in a Pandemic; A Little Guide for Parents.</a:t>
            </a:r>
          </a:p>
          <a:p>
            <a:endParaRPr lang="en-GB" sz="800" b="1" i="1" dirty="0">
              <a:solidFill>
                <a:schemeClr val="bg1"/>
              </a:solidFill>
              <a:latin typeface="Arial" panose="020B0604020202020204" pitchFamily="34" charset="0"/>
              <a:cs typeface="Arial" panose="020B0604020202020204" pitchFamily="34" charset="0"/>
            </a:endParaRPr>
          </a:p>
          <a:p>
            <a:r>
              <a:rPr lang="en-GB" sz="2800" dirty="0">
                <a:solidFill>
                  <a:schemeClr val="bg1"/>
                </a:solidFill>
                <a:latin typeface="Arial" panose="020B0604020202020204" pitchFamily="34" charset="0"/>
                <a:cs typeface="Arial" panose="020B0604020202020204" pitchFamily="34" charset="0"/>
              </a:rPr>
              <a:t>“</a:t>
            </a:r>
            <a:r>
              <a:rPr lang="en-GB" sz="3200" dirty="0">
                <a:solidFill>
                  <a:schemeClr val="bg1"/>
                </a:solidFill>
                <a:latin typeface="Arial" panose="020B0604020202020204" pitchFamily="34" charset="0"/>
                <a:cs typeface="Arial" panose="020B0604020202020204" pitchFamily="34" charset="0"/>
              </a:rPr>
              <a:t>Confident Championing </a:t>
            </a:r>
            <a:r>
              <a:rPr lang="en-GB" sz="2800" dirty="0">
                <a:solidFill>
                  <a:schemeClr val="bg1"/>
                </a:solidFill>
                <a:latin typeface="Arial" panose="020B0604020202020204" pitchFamily="34" charset="0"/>
                <a:cs typeface="Arial" panose="020B0604020202020204" pitchFamily="34" charset="0"/>
              </a:rPr>
              <a:t>offers a model that explains the dynamic nature of the adjustment process </a:t>
            </a:r>
            <a:r>
              <a:rPr lang="en-GB" sz="2800" i="1" dirty="0">
                <a:solidFill>
                  <a:schemeClr val="bg1"/>
                </a:solidFill>
                <a:latin typeface="Arial" panose="020B0604020202020204" pitchFamily="34" charset="0"/>
                <a:cs typeface="Arial" panose="020B0604020202020204" pitchFamily="34" charset="0"/>
              </a:rPr>
              <a:t>(to parenting a child with disabilities</a:t>
            </a:r>
            <a:r>
              <a:rPr lang="en-GB" sz="2800" dirty="0">
                <a:solidFill>
                  <a:schemeClr val="bg1"/>
                </a:solidFill>
                <a:latin typeface="Arial" panose="020B0604020202020204" pitchFamily="34" charset="0"/>
                <a:cs typeface="Arial" panose="020B0604020202020204" pitchFamily="34" charset="0"/>
              </a:rPr>
              <a:t>), capturing both the stress, the fulfilment and sense of purpose that </a:t>
            </a:r>
          </a:p>
          <a:p>
            <a:r>
              <a:rPr lang="en-GB" sz="2800" dirty="0">
                <a:solidFill>
                  <a:schemeClr val="bg1"/>
                </a:solidFill>
                <a:latin typeface="Arial" panose="020B0604020202020204" pitchFamily="34" charset="0"/>
                <a:cs typeface="Arial" panose="020B0604020202020204" pitchFamily="34" charset="0"/>
              </a:rPr>
              <a:t>parents experience</a:t>
            </a:r>
            <a:r>
              <a:rPr lang="en-GB" sz="3600" dirty="0">
                <a:solidFill>
                  <a:schemeClr val="bg1"/>
                </a:solidFill>
                <a:latin typeface="Arial" panose="020B0604020202020204" pitchFamily="34" charset="0"/>
                <a:cs typeface="Arial" panose="020B0604020202020204" pitchFamily="34" charset="0"/>
              </a:rPr>
              <a:t>.”            </a:t>
            </a:r>
            <a:r>
              <a:rPr lang="en-GB" sz="2400" dirty="0">
                <a:solidFill>
                  <a:schemeClr val="bg1"/>
                </a:solidFill>
                <a:latin typeface="Arial" panose="020B0604020202020204" pitchFamily="34" charset="0"/>
                <a:cs typeface="Arial" panose="020B0604020202020204" pitchFamily="34" charset="0"/>
              </a:rPr>
              <a:t>‘Connor, A., Carpenter, B.,Coughlan, B. (2021)</a:t>
            </a:r>
          </a:p>
          <a:p>
            <a:r>
              <a:rPr lang="en-GB" sz="2400" dirty="0">
                <a:solidFill>
                  <a:schemeClr val="bg1"/>
                </a:solidFill>
                <a:latin typeface="Arial" panose="020B0604020202020204" pitchFamily="34" charset="0"/>
                <a:cs typeface="Arial" panose="020B0604020202020204" pitchFamily="34" charset="0"/>
              </a:rPr>
              <a:t>                                                                       British Journal of Learning Disabilities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smtClean="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Articles available </a:t>
            </a:r>
            <a:r>
              <a:rPr lang="en-GB" sz="2400" b="1" dirty="0" smtClean="0">
                <a:solidFill>
                  <a:schemeClr val="bg1"/>
                </a:solidFill>
                <a:latin typeface="Arial" panose="020B0604020202020204" pitchFamily="34" charset="0"/>
                <a:cs typeface="Arial" panose="020B0604020202020204" pitchFamily="34" charset="0"/>
              </a:rPr>
              <a:t>on  </a:t>
            </a:r>
            <a:r>
              <a:rPr lang="en-GB" sz="2400" b="1" dirty="0" err="1" smtClean="0">
                <a:solidFill>
                  <a:schemeClr val="bg1"/>
                </a:solidFill>
                <a:latin typeface="Arial" panose="020B0604020202020204" pitchFamily="34" charset="0"/>
                <a:cs typeface="Arial" panose="020B0604020202020204" pitchFamily="34" charset="0"/>
              </a:rPr>
              <a:t>www.barrycarpentereducation.com</a:t>
            </a:r>
            <a:endParaRPr lang="en-GB" sz="2400" b="1" dirty="0">
              <a:solidFill>
                <a:schemeClr val="bg1"/>
              </a:solidFill>
              <a:latin typeface="Arial" panose="020B0604020202020204" pitchFamily="34" charset="0"/>
              <a:cs typeface="Arial" panose="020B0604020202020204" pitchFamily="34" charset="0"/>
            </a:endParaRPr>
          </a:p>
          <a:p>
            <a:endParaRPr lang="en-GB" sz="3600" dirty="0">
              <a:solidFill>
                <a:schemeClr val="bg1"/>
              </a:solidFill>
              <a:latin typeface="Arial" panose="020B0604020202020204" pitchFamily="34" charset="0"/>
              <a:cs typeface="Arial" panose="020B0604020202020204" pitchFamily="34" charset="0"/>
            </a:endParaRPr>
          </a:p>
          <a:p>
            <a:endParaRPr lang="en-GB" sz="3600" b="1" i="1" dirty="0">
              <a:solidFill>
                <a:schemeClr val="bg1"/>
              </a:solidFill>
              <a:latin typeface="Arial" panose="020B0604020202020204" pitchFamily="34" charset="0"/>
              <a:cs typeface="Arial" panose="020B0604020202020204" pitchFamily="34" charset="0"/>
            </a:endParaRPr>
          </a:p>
          <a:p>
            <a:endParaRPr lang="en-GB" sz="3600" b="1" i="1" dirty="0">
              <a:solidFill>
                <a:schemeClr val="bg1"/>
              </a:solidFill>
            </a:endParaRPr>
          </a:p>
          <a:p>
            <a:endParaRPr lang="en-GB" sz="3600" b="1" i="1" dirty="0">
              <a:solidFill>
                <a:schemeClr val="bg1"/>
              </a:solidFill>
            </a:endParaRPr>
          </a:p>
          <a:p>
            <a:r>
              <a:rPr lang="en-GB" sz="3600" b="1" i="1" dirty="0">
                <a:solidFill>
                  <a:schemeClr val="bg1"/>
                </a:solidFill>
              </a:rPr>
              <a:t>               </a:t>
            </a:r>
            <a:endParaRPr lang="en-GB" sz="3600" dirty="0">
              <a:solidFill>
                <a:schemeClr val="bg1"/>
              </a:solidFill>
            </a:endParaRPr>
          </a:p>
          <a:p>
            <a:endParaRPr lang="en-US" sz="3600" dirty="0">
              <a:solidFill>
                <a:schemeClr val="bg1"/>
              </a:solidFill>
            </a:endParaRPr>
          </a:p>
          <a:p>
            <a:endParaRPr lang="en-US" sz="3600" dirty="0">
              <a:solidFill>
                <a:schemeClr val="bg1"/>
              </a:solidFill>
            </a:endParaRPr>
          </a:p>
          <a:p>
            <a:endParaRPr lang="en-US" sz="3600" dirty="0">
              <a:solidFill>
                <a:schemeClr val="bg1"/>
              </a:solidFill>
            </a:endParaRPr>
          </a:p>
          <a:p>
            <a:endParaRPr lang="en-US" sz="3600" dirty="0">
              <a:solidFill>
                <a:schemeClr val="bg1"/>
              </a:solidFill>
            </a:endParaRPr>
          </a:p>
          <a:p>
            <a:endParaRPr lang="en-US" sz="3600" dirty="0"/>
          </a:p>
        </p:txBody>
      </p:sp>
    </p:spTree>
    <p:extLst>
      <p:ext uri="{BB962C8B-B14F-4D97-AF65-F5344CB8AC3E}">
        <p14:creationId xmlns:p14="http://schemas.microsoft.com/office/powerpoint/2010/main" val="1722903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079296" y="2200781"/>
            <a:ext cx="9938478" cy="4278094"/>
          </a:xfrm>
          <a:prstGeom prst="rect">
            <a:avLst/>
          </a:prstGeom>
          <a:noFill/>
        </p:spPr>
        <p:txBody>
          <a:bodyPr wrap="square" rtlCol="0">
            <a:spAutoFit/>
          </a:bodyPr>
          <a:lstStyle/>
          <a:p>
            <a:pPr marL="631825" indent="-631825">
              <a:buFont typeface="Wingdings" pitchFamily="2" charset="2"/>
              <a:buChar char="v"/>
            </a:pPr>
            <a:r>
              <a:rPr lang="en-US" sz="3000" b="1" dirty="0">
                <a:solidFill>
                  <a:schemeClr val="bg1"/>
                </a:solidFill>
                <a:latin typeface="Arial" panose="020B0604020202020204" pitchFamily="34" charset="0"/>
                <a:cs typeface="Arial" panose="020B0604020202020204" pitchFamily="34" charset="0"/>
              </a:rPr>
              <a:t>"</a:t>
            </a:r>
            <a:r>
              <a:rPr lang="en-GB" sz="3000" b="1" dirty="0">
                <a:solidFill>
                  <a:schemeClr val="bg1"/>
                </a:solidFill>
                <a:latin typeface="Arial" panose="020B0604020202020204" pitchFamily="34" charset="0"/>
                <a:cs typeface="Arial" panose="020B0604020202020204" pitchFamily="34" charset="0"/>
              </a:rPr>
              <a:t>Child development does not stop in a crisis. </a:t>
            </a:r>
          </a:p>
          <a:p>
            <a:pPr marL="631825" indent="-631825">
              <a:buFont typeface="Wingdings" pitchFamily="2" charset="2"/>
              <a:buChar char="v"/>
            </a:pPr>
            <a:r>
              <a:rPr lang="en-GB" sz="3000" b="1" dirty="0">
                <a:solidFill>
                  <a:schemeClr val="bg1"/>
                </a:solidFill>
                <a:latin typeface="Arial" panose="020B0604020202020204" pitchFamily="34" charset="0"/>
                <a:cs typeface="Arial" panose="020B0604020202020204" pitchFamily="34" charset="0"/>
              </a:rPr>
              <a:t>The foundations of lifelong learning, health, and behaviour are being laid now …</a:t>
            </a:r>
          </a:p>
          <a:p>
            <a:pPr marL="631825" indent="-631825">
              <a:buFont typeface="Wingdings" pitchFamily="2" charset="2"/>
              <a:buChar char="v"/>
            </a:pPr>
            <a:r>
              <a:rPr lang="en-GB" sz="3000" b="1" dirty="0">
                <a:solidFill>
                  <a:schemeClr val="bg1"/>
                </a:solidFill>
                <a:latin typeface="Arial" panose="020B0604020202020204" pitchFamily="34" charset="0"/>
                <a:cs typeface="Arial" panose="020B0604020202020204" pitchFamily="34" charset="0"/>
              </a:rPr>
              <a:t>These foundations will be as strong – or as weak – as the relationships and experiences children find themselves in during this time.</a:t>
            </a:r>
          </a:p>
          <a:p>
            <a:pPr marL="631825" indent="-631825">
              <a:buFont typeface="Wingdings" pitchFamily="2" charset="2"/>
              <a:buChar char="v"/>
            </a:pPr>
            <a:r>
              <a:rPr lang="en-GB" sz="3000" b="1" dirty="0">
                <a:solidFill>
                  <a:schemeClr val="bg1"/>
                </a:solidFill>
                <a:latin typeface="Arial" panose="020B0604020202020204" pitchFamily="34" charset="0"/>
                <a:cs typeface="Arial" panose="020B0604020202020204" pitchFamily="34" charset="0"/>
              </a:rPr>
              <a:t>… Now is</a:t>
            </a:r>
            <a:r>
              <a:rPr lang="en-GB" sz="3000" b="1" i="1" dirty="0">
                <a:solidFill>
                  <a:schemeClr val="bg1"/>
                </a:solidFill>
                <a:latin typeface="Arial" panose="020B0604020202020204" pitchFamily="34" charset="0"/>
                <a:cs typeface="Arial" panose="020B0604020202020204" pitchFamily="34" charset="0"/>
              </a:rPr>
              <a:t> our </a:t>
            </a:r>
            <a:r>
              <a:rPr lang="en-GB" sz="3000" b="1" dirty="0">
                <a:solidFill>
                  <a:schemeClr val="bg1"/>
                </a:solidFill>
                <a:latin typeface="Arial" panose="020B0604020202020204" pitchFamily="34" charset="0"/>
                <a:cs typeface="Arial" panose="020B0604020202020204" pitchFamily="34" charset="0"/>
              </a:rPr>
              <a:t>time to do things differently.” </a:t>
            </a:r>
          </a:p>
          <a:p>
            <a:endParaRPr lang="en-GB" dirty="0">
              <a:solidFill>
                <a:schemeClr val="bg1"/>
              </a:solidFill>
              <a:latin typeface="Arial" panose="020B0604020202020204" pitchFamily="34" charset="0"/>
              <a:cs typeface="Arial" panose="020B0604020202020204" pitchFamily="34" charset="0"/>
            </a:endParaRPr>
          </a:p>
          <a:p>
            <a:pPr algn="r"/>
            <a:r>
              <a:rPr lang="en-GB" sz="2200" dirty="0">
                <a:solidFill>
                  <a:schemeClr val="bg1"/>
                </a:solidFill>
                <a:latin typeface="Arial" panose="020B0604020202020204" pitchFamily="34" charset="0"/>
                <a:cs typeface="Arial" panose="020B0604020202020204" pitchFamily="34" charset="0"/>
              </a:rPr>
              <a:t>Hannah Barber, (December, 2020) </a:t>
            </a:r>
          </a:p>
          <a:p>
            <a:pPr algn="r"/>
            <a:r>
              <a:rPr lang="en-GB" sz="2200" dirty="0">
                <a:solidFill>
                  <a:schemeClr val="bg1"/>
                </a:solidFill>
                <a:latin typeface="Arial" panose="020B0604020202020204" pitchFamily="34" charset="0"/>
                <a:cs typeface="Arial" panose="020B0604020202020204" pitchFamily="34" charset="0"/>
              </a:rPr>
              <a:t>Center for the Developing Child, USA </a:t>
            </a:r>
            <a:endParaRPr lang="en-GB"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 xmlns:a16="http://schemas.microsoft.com/office/drawing/2014/main" id="{89635A4A-A523-B343-8243-C370AEC7DFCE}"/>
              </a:ext>
            </a:extLst>
          </p:cNvPr>
          <p:cNvPicPr>
            <a:picLocks noChangeAspect="1"/>
          </p:cNvPicPr>
          <p:nvPr/>
        </p:nvPicPr>
        <p:blipFill>
          <a:blip r:embed="rId2"/>
          <a:stretch>
            <a:fillRect/>
          </a:stretch>
        </p:blipFill>
        <p:spPr>
          <a:xfrm>
            <a:off x="8930416" y="239843"/>
            <a:ext cx="2983347" cy="2108232"/>
          </a:xfrm>
          <a:prstGeom prst="rect">
            <a:avLst/>
          </a:prstGeom>
          <a:effectLst>
            <a:softEdge rad="88900"/>
          </a:effectLst>
        </p:spPr>
      </p:pic>
    </p:spTree>
    <p:extLst>
      <p:ext uri="{BB962C8B-B14F-4D97-AF65-F5344CB8AC3E}">
        <p14:creationId xmlns:p14="http://schemas.microsoft.com/office/powerpoint/2010/main" val="565086401"/>
      </p:ext>
    </p:extLst>
  </p:cSld>
  <p:clrMapOvr>
    <a:masterClrMapping/>
  </p:clrMapOvr>
  <p:transition xmlns:p14="http://schemas.microsoft.com/office/powerpoint/2010/main" spd="slow">
    <p:wip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3A86DF7-7CA9-9D45-9DC9-5C2BB1342E6C}"/>
              </a:ext>
            </a:extLst>
          </p:cNvPr>
          <p:cNvSpPr/>
          <p:nvPr/>
        </p:nvSpPr>
        <p:spPr>
          <a:xfrm>
            <a:off x="1524681" y="441784"/>
            <a:ext cx="10097921" cy="830997"/>
          </a:xfrm>
          <a:prstGeom prst="rect">
            <a:avLst/>
          </a:prstGeom>
          <a:noFill/>
        </p:spPr>
        <p:txBody>
          <a:bodyPr wrap="square" lIns="91440" tIns="45720" rIns="91440" bIns="45720">
            <a:spAutoFit/>
          </a:bodyPr>
          <a:lstStyle/>
          <a:p>
            <a:pPr algn="ctr"/>
            <a:r>
              <a:rPr lang="en-GB" sz="4800" b="1" cap="none" spc="0" dirty="0">
                <a:ln w="13462">
                  <a:solidFill>
                    <a:schemeClr val="bg1"/>
                  </a:solidFill>
                  <a:prstDash val="solid"/>
                </a:ln>
                <a:solidFill>
                  <a:schemeClr val="bg1"/>
                </a:solidFill>
                <a:latin typeface="Arial" panose="020B0604020202020204" pitchFamily="34" charset="0"/>
                <a:cs typeface="Arial" panose="020B0604020202020204" pitchFamily="34" charset="0"/>
              </a:rPr>
              <a:t>The Recovery</a:t>
            </a:r>
            <a:r>
              <a:rPr lang="en-GB" sz="4800" b="1" dirty="0">
                <a:ln w="13462">
                  <a:solidFill>
                    <a:schemeClr val="bg1"/>
                  </a:solidFill>
                  <a:prstDash val="solid"/>
                </a:ln>
                <a:solidFill>
                  <a:schemeClr val="bg1"/>
                </a:solidFill>
                <a:latin typeface="Arial" panose="020B0604020202020204" pitchFamily="34" charset="0"/>
                <a:cs typeface="Arial" panose="020B0604020202020204" pitchFamily="34" charset="0"/>
              </a:rPr>
              <a:t> </a:t>
            </a:r>
            <a:r>
              <a:rPr lang="en-GB" sz="4800" b="1" cap="none" spc="0" dirty="0">
                <a:ln w="13462">
                  <a:solidFill>
                    <a:schemeClr val="bg1"/>
                  </a:solidFill>
                  <a:prstDash val="solid"/>
                </a:ln>
                <a:solidFill>
                  <a:schemeClr val="bg1"/>
                </a:solidFill>
                <a:latin typeface="Arial" panose="020B0604020202020204" pitchFamily="34" charset="0"/>
                <a:cs typeface="Arial" panose="020B0604020202020204" pitchFamily="34" charset="0"/>
              </a:rPr>
              <a:t>Curriculum</a:t>
            </a:r>
          </a:p>
        </p:txBody>
      </p:sp>
      <p:sp>
        <p:nvSpPr>
          <p:cNvPr id="3" name="Rectangle 2">
            <a:extLst>
              <a:ext uri="{FF2B5EF4-FFF2-40B4-BE49-F238E27FC236}">
                <a16:creationId xmlns="" xmlns:a16="http://schemas.microsoft.com/office/drawing/2014/main" id="{D37B491B-1147-3C4A-BDA2-31B9B8E68BD6}"/>
              </a:ext>
            </a:extLst>
          </p:cNvPr>
          <p:cNvSpPr/>
          <p:nvPr/>
        </p:nvSpPr>
        <p:spPr>
          <a:xfrm>
            <a:off x="3754570" y="1642883"/>
            <a:ext cx="6948407" cy="3970318"/>
          </a:xfrm>
          <a:prstGeom prst="rect">
            <a:avLst/>
          </a:prstGeom>
        </p:spPr>
        <p:txBody>
          <a:bodyPr wrap="square">
            <a:spAutoFit/>
          </a:bodyPr>
          <a:lstStyle/>
          <a:p>
            <a:pPr marL="457200" indent="-457200" fontAlgn="base">
              <a:spcBef>
                <a:spcPts val="0"/>
              </a:spcBef>
              <a:spcAft>
                <a:spcPts val="0"/>
              </a:spcAft>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a construct</a:t>
            </a:r>
            <a:br>
              <a:rPr lang="en-GB" sz="2800" dirty="0">
                <a:solidFill>
                  <a:schemeClr val="bg1"/>
                </a:solidFill>
                <a:latin typeface="Arial" panose="020B0604020202020204" pitchFamily="34" charset="0"/>
                <a:cs typeface="Arial" panose="020B0604020202020204" pitchFamily="34" charset="0"/>
              </a:rPr>
            </a:br>
            <a:endParaRPr lang="en-GB" sz="2800" dirty="0">
              <a:solidFill>
                <a:schemeClr val="bg1"/>
              </a:solidFill>
              <a:latin typeface="Arial" panose="020B0604020202020204" pitchFamily="34" charset="0"/>
              <a:cs typeface="Arial" panose="020B0604020202020204" pitchFamily="34" charset="0"/>
            </a:endParaRPr>
          </a:p>
          <a:p>
            <a:pPr marL="457200" indent="-457200" fontAlgn="base">
              <a:spcBef>
                <a:spcPts val="0"/>
              </a:spcBef>
              <a:spcAft>
                <a:spcPts val="0"/>
              </a:spcAft>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built on compassionate leadership  </a:t>
            </a:r>
          </a:p>
          <a:p>
            <a:pPr marL="457200" indent="-457200" fontAlgn="base">
              <a:spcBef>
                <a:spcPts val="0"/>
              </a:spcBef>
              <a:spcAft>
                <a:spcPts val="0"/>
              </a:spcAft>
              <a:buFont typeface="Arial" panose="020B0604020202020204" pitchFamily="34" charset="0"/>
              <a:buChar char="•"/>
            </a:pPr>
            <a:endParaRPr lang="en-GB" sz="2800" dirty="0">
              <a:solidFill>
                <a:schemeClr val="bg1"/>
              </a:solidFill>
              <a:latin typeface="Arial" panose="020B0604020202020204" pitchFamily="34" charset="0"/>
              <a:cs typeface="Arial" panose="020B0604020202020204" pitchFamily="34" charset="0"/>
            </a:endParaRPr>
          </a:p>
          <a:p>
            <a:pPr marL="457200" indent="-457200" fontAlgn="base">
              <a:spcBef>
                <a:spcPts val="0"/>
              </a:spcBef>
              <a:spcAft>
                <a:spcPts val="0"/>
              </a:spcAft>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a culture of kindness</a:t>
            </a:r>
            <a:br>
              <a:rPr lang="en-GB" sz="2800" dirty="0">
                <a:solidFill>
                  <a:schemeClr val="bg1"/>
                </a:solidFill>
                <a:latin typeface="Arial" panose="020B0604020202020204" pitchFamily="34" charset="0"/>
                <a:cs typeface="Arial" panose="020B0604020202020204" pitchFamily="34" charset="0"/>
              </a:rPr>
            </a:br>
            <a:r>
              <a:rPr lang="en-GB" sz="2800" dirty="0">
                <a:solidFill>
                  <a:schemeClr val="bg1"/>
                </a:solidFill>
                <a:latin typeface="Arial" panose="020B0604020202020204" pitchFamily="34" charset="0"/>
                <a:cs typeface="Arial" panose="020B0604020202020204" pitchFamily="34" charset="0"/>
              </a:rPr>
              <a:t> </a:t>
            </a:r>
          </a:p>
          <a:p>
            <a:pPr marL="457200" indent="-457200" fontAlgn="base">
              <a:spcBef>
                <a:spcPts val="0"/>
              </a:spcBef>
              <a:spcAft>
                <a:spcPts val="0"/>
              </a:spcAft>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best informed judgements</a:t>
            </a:r>
            <a:br>
              <a:rPr lang="en-GB" sz="2800" dirty="0">
                <a:solidFill>
                  <a:schemeClr val="bg1"/>
                </a:solidFill>
                <a:latin typeface="Arial" panose="020B0604020202020204" pitchFamily="34" charset="0"/>
                <a:cs typeface="Arial" panose="020B0604020202020204" pitchFamily="34" charset="0"/>
              </a:rPr>
            </a:br>
            <a:endParaRPr lang="en-GB" sz="2800" dirty="0">
              <a:solidFill>
                <a:schemeClr val="bg1"/>
              </a:solidFill>
              <a:latin typeface="Arial" panose="020B0604020202020204" pitchFamily="34" charset="0"/>
              <a:cs typeface="Arial" panose="020B0604020202020204" pitchFamily="34" charset="0"/>
            </a:endParaRPr>
          </a:p>
          <a:p>
            <a:pPr marL="457200" indent="-457200" fontAlgn="base">
              <a:spcBef>
                <a:spcPts val="0"/>
              </a:spcBef>
              <a:spcAft>
                <a:spcPts val="0"/>
              </a:spcAft>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a personalised response</a:t>
            </a:r>
          </a:p>
        </p:txBody>
      </p:sp>
      <p:sp>
        <p:nvSpPr>
          <p:cNvPr id="4" name="TextBox 3"/>
          <p:cNvSpPr txBox="1"/>
          <p:nvPr/>
        </p:nvSpPr>
        <p:spPr>
          <a:xfrm>
            <a:off x="6943193" y="6129747"/>
            <a:ext cx="4679409" cy="523220"/>
          </a:xfrm>
          <a:prstGeom prst="rect">
            <a:avLst/>
          </a:prstGeom>
          <a:noFill/>
        </p:spPr>
        <p:txBody>
          <a:bodyPr wrap="square" rtlCol="0">
            <a:spAutoFit/>
          </a:bodyPr>
          <a:lstStyle/>
          <a:p>
            <a:r>
              <a:rPr lang="en-US" sz="2800" dirty="0">
                <a:solidFill>
                  <a:schemeClr val="bg1"/>
                </a:solidFill>
                <a:hlinkClick r:id="rId2">
                  <a:extLst>
                    <a:ext uri="{A12FA001-AC4F-418D-AE19-62706E023703}">
                      <ahyp:hlinkClr xmlns="" xmlns:ahyp="http://schemas.microsoft.com/office/drawing/2018/hyperlinkcolor" val="tx"/>
                    </a:ext>
                  </a:extLst>
                </a:hlinkClick>
              </a:rPr>
              <a:t>www.recoverycurriculum.org</a:t>
            </a:r>
            <a:r>
              <a:rPr lang="en-US" sz="2800" dirty="0">
                <a:solidFill>
                  <a:schemeClr val="bg1"/>
                </a:solidFill>
              </a:rPr>
              <a:t> </a:t>
            </a:r>
          </a:p>
        </p:txBody>
      </p:sp>
    </p:spTree>
    <p:extLst>
      <p:ext uri="{BB962C8B-B14F-4D97-AF65-F5344CB8AC3E}">
        <p14:creationId xmlns:p14="http://schemas.microsoft.com/office/powerpoint/2010/main" val="3207352764"/>
      </p:ext>
    </p:extLst>
  </p:cSld>
  <p:clrMapOvr>
    <a:masterClrMapping/>
  </p:clrMapOvr>
  <p:transition xmlns:p14="http://schemas.microsoft.com/office/powerpoint/2010/main" spd="slow">
    <p:push dir="u"/>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064301" y="1642795"/>
            <a:ext cx="10488048" cy="4093428"/>
          </a:xfrm>
          <a:prstGeom prst="rect">
            <a:avLst/>
          </a:prstGeom>
        </p:spPr>
        <p:txBody>
          <a:bodyPr wrap="square">
            <a:spAutoFit/>
          </a:bodyPr>
          <a:lstStyle/>
          <a:p>
            <a:r>
              <a:rPr lang="mr-IN" sz="2800" dirty="0">
                <a:solidFill>
                  <a:schemeClr val="bg1"/>
                </a:solidFill>
                <a:latin typeface="Arial" panose="020B0604020202020204" pitchFamily="34" charset="0"/>
              </a:rPr>
              <a:t>…</a:t>
            </a:r>
            <a:r>
              <a:rPr lang="en-GB" sz="2800" dirty="0">
                <a:solidFill>
                  <a:schemeClr val="bg1"/>
                </a:solidFill>
                <a:latin typeface="Arial" panose="020B0604020202020204" pitchFamily="34" charset="0"/>
                <a:cs typeface="Arial" panose="020B0604020202020204" pitchFamily="34" charset="0"/>
              </a:rPr>
              <a:t> will be key to this process and to re-establishing the well-being of the whole school community. Kindness matters too. At a time when the future is uncertain and we feel disconnected, our mental health and well-being frail and fragile, the smallest act of kindness can have the biggest effect.</a:t>
            </a:r>
            <a:endParaRPr lang="en-GB" sz="3600" dirty="0">
              <a:solidFill>
                <a:schemeClr val="bg1"/>
              </a:solidFill>
              <a:latin typeface="Arial" panose="020B0604020202020204" pitchFamily="34" charset="0"/>
              <a:cs typeface="Arial" panose="020B0604020202020204" pitchFamily="34" charset="0"/>
            </a:endParaRPr>
          </a:p>
          <a:p>
            <a:pPr algn="ctr"/>
            <a:endParaRPr lang="en-GB" sz="2000" dirty="0">
              <a:solidFill>
                <a:schemeClr val="bg1"/>
              </a:solidFill>
              <a:latin typeface="Arial" panose="020B0604020202020204" pitchFamily="34" charset="0"/>
              <a:cs typeface="Arial" panose="020B0604020202020204" pitchFamily="34" charset="0"/>
            </a:endParaRPr>
          </a:p>
          <a:p>
            <a:pPr algn="ctr"/>
            <a:r>
              <a:rPr lang="en-GB" sz="2000" dirty="0">
                <a:solidFill>
                  <a:schemeClr val="bg1"/>
                </a:solidFill>
                <a:latin typeface="Arial" panose="020B0604020202020204" pitchFamily="34" charset="0"/>
                <a:cs typeface="Arial" panose="020B0604020202020204" pitchFamily="34" charset="0"/>
              </a:rPr>
              <a:t>Carpenter, B. (2021 </a:t>
            </a:r>
            <a:r>
              <a:rPr lang="mr-IN" sz="2000" dirty="0">
                <a:solidFill>
                  <a:schemeClr val="bg1"/>
                </a:solidFill>
                <a:latin typeface="Arial" panose="020B0604020202020204" pitchFamily="34" charset="0"/>
              </a:rPr>
              <a:t>–</a:t>
            </a:r>
            <a:r>
              <a:rPr lang="en-GB" sz="2000" dirty="0">
                <a:solidFill>
                  <a:schemeClr val="bg1"/>
                </a:solidFill>
                <a:latin typeface="Arial" panose="020B0604020202020204" pitchFamily="34" charset="0"/>
                <a:cs typeface="Arial" panose="020B0604020202020204" pitchFamily="34" charset="0"/>
              </a:rPr>
              <a:t> in press)</a:t>
            </a:r>
          </a:p>
          <a:p>
            <a:pPr algn="ctr"/>
            <a:r>
              <a:rPr lang="en-GB" sz="2000" dirty="0">
                <a:solidFill>
                  <a:schemeClr val="bg1"/>
                </a:solidFill>
                <a:latin typeface="Arial" panose="020B0604020202020204" pitchFamily="34" charset="0"/>
                <a:cs typeface="Arial" panose="020B0604020202020204" pitchFamily="34" charset="0"/>
              </a:rPr>
              <a:t>“From Recovery to Resilience” In Tutt, R. &amp; Williams, P. ‘How to Maximise Emotional Wellbeing and Improve Mental Health; the essential guide to establishing a whole school ethos.’</a:t>
            </a:r>
          </a:p>
          <a:p>
            <a:pPr algn="ctr"/>
            <a:r>
              <a:rPr lang="en-GB" sz="2000" dirty="0">
                <a:solidFill>
                  <a:schemeClr val="bg1"/>
                </a:solidFill>
                <a:latin typeface="Arial" panose="020B0604020202020204" pitchFamily="34" charset="0"/>
                <a:cs typeface="Arial" panose="020B0604020202020204" pitchFamily="34" charset="0"/>
              </a:rPr>
              <a:t>London: Routledge</a:t>
            </a:r>
            <a:endParaRPr lang="en-GB" sz="2000" b="1" dirty="0">
              <a:solidFill>
                <a:schemeClr val="bg1"/>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 xmlns:a16="http://schemas.microsoft.com/office/drawing/2014/main" id="{1FD1CDB4-C88C-9A48-A804-83E060B43561}"/>
              </a:ext>
            </a:extLst>
          </p:cNvPr>
          <p:cNvSpPr/>
          <p:nvPr/>
        </p:nvSpPr>
        <p:spPr>
          <a:xfrm>
            <a:off x="2664394" y="459194"/>
            <a:ext cx="7366119" cy="707886"/>
          </a:xfrm>
          <a:prstGeom prst="rect">
            <a:avLst/>
          </a:prstGeom>
        </p:spPr>
        <p:txBody>
          <a:bodyPr wrap="none">
            <a:spAutoFit/>
          </a:bodyPr>
          <a:lstStyle/>
          <a:p>
            <a:r>
              <a:rPr lang="en-GB" sz="4000" b="1" dirty="0">
                <a:solidFill>
                  <a:schemeClr val="bg1"/>
                </a:solidFill>
                <a:latin typeface="Arial" panose="020B0604020202020204" pitchFamily="34" charset="0"/>
                <a:cs typeface="Arial" panose="020B0604020202020204" pitchFamily="34" charset="0"/>
              </a:rPr>
              <a:t>Compassionate leadership </a:t>
            </a:r>
            <a:r>
              <a:rPr lang="mr-IN" sz="4000" b="1" dirty="0">
                <a:solidFill>
                  <a:schemeClr val="bg1"/>
                </a:solidFill>
                <a:latin typeface="Arial" panose="020B0604020202020204" pitchFamily="34" charset="0"/>
              </a:rPr>
              <a:t>…</a:t>
            </a:r>
            <a:endParaRPr lang="en-GB"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6354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3D19DB3-DB1A-8144-A506-5D6B52FF7D46}"/>
              </a:ext>
            </a:extLst>
          </p:cNvPr>
          <p:cNvSpPr/>
          <p:nvPr/>
        </p:nvSpPr>
        <p:spPr>
          <a:xfrm>
            <a:off x="190970" y="372073"/>
            <a:ext cx="11087100" cy="1538883"/>
          </a:xfrm>
          <a:prstGeom prst="rect">
            <a:avLst/>
          </a:prstGeom>
        </p:spPr>
        <p:txBody>
          <a:bodyPr wrap="square">
            <a:spAutoFit/>
          </a:bodyPr>
          <a:lstStyle/>
          <a:p>
            <a:pPr algn="ctr"/>
            <a:r>
              <a:rPr lang="en-GB" sz="5400" b="1" dirty="0">
                <a:solidFill>
                  <a:schemeClr val="bg1"/>
                </a:solidFill>
                <a:latin typeface="Arial" panose="020B0604020202020204" pitchFamily="34" charset="0"/>
                <a:cs typeface="Arial" panose="020B0604020202020204" pitchFamily="34" charset="0"/>
              </a:rPr>
              <a:t> </a:t>
            </a:r>
            <a:r>
              <a:rPr lang="en-GB" sz="4000" b="1" dirty="0">
                <a:solidFill>
                  <a:schemeClr val="bg1"/>
                </a:solidFill>
                <a:latin typeface="Arial" panose="020B0604020202020204" pitchFamily="34" charset="0"/>
                <a:cs typeface="Arial" panose="020B0604020202020204" pitchFamily="34" charset="0"/>
              </a:rPr>
              <a:t>5 Losses and Ofsted Report </a:t>
            </a:r>
          </a:p>
          <a:p>
            <a:pPr algn="ctr"/>
            <a:r>
              <a:rPr lang="en-GB" sz="4000" b="1" dirty="0">
                <a:solidFill>
                  <a:schemeClr val="bg1"/>
                </a:solidFill>
                <a:latin typeface="Arial" panose="020B0604020202020204" pitchFamily="34" charset="0"/>
                <a:cs typeface="Arial" panose="020B0604020202020204" pitchFamily="34" charset="0"/>
              </a:rPr>
              <a:t>Outcomes </a:t>
            </a:r>
            <a:r>
              <a:rPr lang="en-GB" sz="2800" b="1" dirty="0">
                <a:solidFill>
                  <a:schemeClr val="bg1"/>
                </a:solidFill>
                <a:latin typeface="Arial" panose="020B0604020202020204" pitchFamily="34" charset="0"/>
                <a:cs typeface="Arial" panose="020B0604020202020204" pitchFamily="34" charset="0"/>
              </a:rPr>
              <a:t>(November 2020)</a:t>
            </a:r>
            <a:endParaRPr lang="en-GB" sz="2800"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CA53B4AA-E9F2-D142-AD7E-07940485EAC9}"/>
              </a:ext>
            </a:extLst>
          </p:cNvPr>
          <p:cNvSpPr/>
          <p:nvPr/>
        </p:nvSpPr>
        <p:spPr>
          <a:xfrm>
            <a:off x="1971676" y="2374433"/>
            <a:ext cx="9015412" cy="3785652"/>
          </a:xfrm>
          <a:prstGeom prst="rect">
            <a:avLst/>
          </a:prstGeom>
        </p:spPr>
        <p:txBody>
          <a:bodyPr wrap="square">
            <a:spAutoFit/>
          </a:bodyPr>
          <a:lstStyle/>
          <a:p>
            <a:pPr marL="342900"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of Routine … regression eg toilet training.</a:t>
            </a:r>
          </a:p>
          <a:p>
            <a:r>
              <a:rPr lang="en-GB" sz="2400" dirty="0">
                <a:solidFill>
                  <a:schemeClr val="bg1"/>
                </a:solidFill>
                <a:latin typeface="Arial" panose="020B0604020202020204" pitchFamily="34" charset="0"/>
                <a:cs typeface="Arial" panose="020B0604020202020204" pitchFamily="34" charset="0"/>
              </a:rPr>
              <a:t> </a:t>
            </a:r>
          </a:p>
          <a:p>
            <a:pPr marL="342900"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of Structure … pencil grip, holding a knife and fork.</a:t>
            </a:r>
          </a:p>
          <a:p>
            <a:pPr marL="342900" indent="-342900">
              <a:buFont typeface="Wingdings" pitchFamily="2" charset="2"/>
              <a:buChar char="Ø"/>
            </a:pPr>
            <a:endParaRPr lang="en-GB" sz="2400" dirty="0">
              <a:solidFill>
                <a:schemeClr val="bg1"/>
              </a:solidFill>
              <a:latin typeface="Arial" panose="020B0604020202020204" pitchFamily="34" charset="0"/>
              <a:cs typeface="Arial" panose="020B0604020202020204" pitchFamily="34" charset="0"/>
            </a:endParaRPr>
          </a:p>
          <a:p>
            <a:pPr marL="342900"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of Friendship … loss of social interaction; children playing in silence.</a:t>
            </a:r>
          </a:p>
          <a:p>
            <a:pPr marL="342900" indent="-342900">
              <a:buFont typeface="Wingdings" pitchFamily="2" charset="2"/>
              <a:buChar char="Ø"/>
            </a:pPr>
            <a:endParaRPr lang="en-GB" sz="2400" dirty="0">
              <a:solidFill>
                <a:schemeClr val="bg1"/>
              </a:solidFill>
              <a:latin typeface="Arial" panose="020B0604020202020204" pitchFamily="34" charset="0"/>
              <a:cs typeface="Arial" panose="020B0604020202020204" pitchFamily="34" charset="0"/>
            </a:endParaRPr>
          </a:p>
          <a:p>
            <a:pPr marL="342900"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of Opportunity … mental distress; self harm/eating disorders.</a:t>
            </a:r>
          </a:p>
          <a:p>
            <a:pPr marL="342900" indent="-342900">
              <a:buFont typeface="Wingdings" pitchFamily="2" charset="2"/>
              <a:buChar char="Ø"/>
            </a:pPr>
            <a:endParaRPr lang="en-GB" sz="2400" dirty="0">
              <a:solidFill>
                <a:schemeClr val="bg1"/>
              </a:solidFill>
              <a:latin typeface="Arial" panose="020B0604020202020204" pitchFamily="34" charset="0"/>
              <a:cs typeface="Arial" panose="020B0604020202020204" pitchFamily="34" charset="0"/>
            </a:endParaRPr>
          </a:p>
          <a:p>
            <a:pPr marL="342900"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of Freedom … loss of stamina and of physical fitness. </a:t>
            </a:r>
          </a:p>
        </p:txBody>
      </p:sp>
    </p:spTree>
    <p:extLst>
      <p:ext uri="{BB962C8B-B14F-4D97-AF65-F5344CB8AC3E}">
        <p14:creationId xmlns:p14="http://schemas.microsoft.com/office/powerpoint/2010/main" val="876909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a:stretch>
        </a:blipFill>
        <a:effectLst/>
      </p:bgPr>
    </p:bg>
    <p:spTree>
      <p:nvGrpSpPr>
        <p:cNvPr id="1" name=""/>
        <p:cNvGrpSpPr/>
        <p:nvPr/>
      </p:nvGrpSpPr>
      <p:grpSpPr>
        <a:xfrm>
          <a:off x="0" y="0"/>
          <a:ext cx="0" cy="0"/>
          <a:chOff x="0" y="0"/>
          <a:chExt cx="0" cy="0"/>
        </a:xfrm>
      </p:grpSpPr>
      <p:pic>
        <p:nvPicPr>
          <p:cNvPr id="2" name="Picture 1" descr="Barry-statistics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04000"/>
          </a:xfrm>
          <a:prstGeom prst="rect">
            <a:avLst/>
          </a:prstGeom>
        </p:spPr>
      </p:pic>
    </p:spTree>
    <p:extLst>
      <p:ext uri="{BB962C8B-B14F-4D97-AF65-F5344CB8AC3E}">
        <p14:creationId xmlns:p14="http://schemas.microsoft.com/office/powerpoint/2010/main" val="1527280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8F73F9-ABB6-4C44-8956-50D9ED39C1B1}"/>
              </a:ext>
            </a:extLst>
          </p:cNvPr>
          <p:cNvSpPr>
            <a:spLocks noGrp="1"/>
          </p:cNvSpPr>
          <p:nvPr>
            <p:ph type="title"/>
          </p:nvPr>
        </p:nvSpPr>
        <p:spPr/>
        <p:txBody>
          <a:bodyPr>
            <a:normAutofit/>
          </a:bodyPr>
          <a:lstStyle/>
          <a:p>
            <a:pPr algn="ctr"/>
            <a:r>
              <a:rPr lang="en-GB" sz="4000" b="1" dirty="0">
                <a:solidFill>
                  <a:schemeClr val="bg1"/>
                </a:solidFill>
                <a:latin typeface="Arial" panose="020B0604020202020204" pitchFamily="34" charset="0"/>
                <a:cs typeface="Arial" panose="020B0604020202020204" pitchFamily="34" charset="0"/>
              </a:rPr>
              <a:t>What did we do?</a:t>
            </a:r>
          </a:p>
        </p:txBody>
      </p:sp>
      <p:graphicFrame>
        <p:nvGraphicFramePr>
          <p:cNvPr id="8" name="Diagram 7">
            <a:extLst>
              <a:ext uri="{FF2B5EF4-FFF2-40B4-BE49-F238E27FC236}">
                <a16:creationId xmlns="" xmlns:a16="http://schemas.microsoft.com/office/drawing/2014/main" id="{0E6E41C3-A336-4D38-8A2B-1DB2446D4C83}"/>
              </a:ext>
            </a:extLst>
          </p:cNvPr>
          <p:cNvGraphicFramePr/>
          <p:nvPr>
            <p:extLst>
              <p:ext uri="{D42A27DB-BD31-4B8C-83A1-F6EECF244321}">
                <p14:modId xmlns:p14="http://schemas.microsoft.com/office/powerpoint/2010/main" val="1621595036"/>
              </p:ext>
            </p:extLst>
          </p:nvPr>
        </p:nvGraphicFramePr>
        <p:xfrm>
          <a:off x="1659646" y="1943437"/>
          <a:ext cx="8872707" cy="4155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 xmlns:a16="http://schemas.microsoft.com/office/drawing/2014/main" id="{0FEEB483-3113-44F0-80C7-DF186C1C8EDD}"/>
              </a:ext>
            </a:extLst>
          </p:cNvPr>
          <p:cNvSpPr txBox="1"/>
          <p:nvPr/>
        </p:nvSpPr>
        <p:spPr>
          <a:xfrm>
            <a:off x="838200" y="1420217"/>
            <a:ext cx="10775642" cy="523220"/>
          </a:xfrm>
          <a:prstGeom prst="rect">
            <a:avLst/>
          </a:prstGeom>
          <a:noFill/>
        </p:spPr>
        <p:txBody>
          <a:bodyPr wrap="none" rtlCol="0">
            <a:spAutoFit/>
          </a:bodyPr>
          <a:lstStyle/>
          <a:p>
            <a:r>
              <a:rPr lang="en-GB" sz="2800" dirty="0">
                <a:solidFill>
                  <a:schemeClr val="bg1"/>
                </a:solidFill>
                <a:latin typeface="Arial" panose="020B0604020202020204" pitchFamily="34" charset="0"/>
                <a:cs typeface="Arial" panose="020B0604020202020204" pitchFamily="34" charset="0"/>
              </a:rPr>
              <a:t>Parent and child report online surveys at three different timepoints:</a:t>
            </a:r>
          </a:p>
        </p:txBody>
      </p:sp>
      <p:sp>
        <p:nvSpPr>
          <p:cNvPr id="3" name="Footer Placeholder 2">
            <a:extLst>
              <a:ext uri="{FF2B5EF4-FFF2-40B4-BE49-F238E27FC236}">
                <a16:creationId xmlns="" xmlns:a16="http://schemas.microsoft.com/office/drawing/2014/main" id="{A9B09A8A-8973-4F57-9A1C-9837C54CD480}"/>
              </a:ext>
            </a:extLst>
          </p:cNvPr>
          <p:cNvSpPr>
            <a:spLocks noGrp="1"/>
          </p:cNvSpPr>
          <p:nvPr>
            <p:ph type="ftr" sz="quarter" idx="11"/>
          </p:nvPr>
        </p:nvSpPr>
        <p:spPr>
          <a:xfrm>
            <a:off x="4334817" y="6356350"/>
            <a:ext cx="4114800" cy="365125"/>
          </a:xfrm>
        </p:spPr>
        <p:txBody>
          <a:bodyPr/>
          <a:lstStyle/>
          <a:p>
            <a:r>
              <a:rPr lang="en-GB" dirty="0">
                <a:solidFill>
                  <a:schemeClr val="bg1"/>
                </a:solidFill>
                <a:latin typeface="Arial" panose="020B0604020202020204" pitchFamily="34" charset="0"/>
                <a:cs typeface="Arial" panose="020B0604020202020204" pitchFamily="34" charset="0"/>
              </a:rPr>
              <a:t>WORK IN PROGRESS</a:t>
            </a:r>
          </a:p>
        </p:txBody>
      </p:sp>
      <p:sp>
        <p:nvSpPr>
          <p:cNvPr id="4" name="TextBox 3"/>
          <p:cNvSpPr txBox="1"/>
          <p:nvPr/>
        </p:nvSpPr>
        <p:spPr>
          <a:xfrm>
            <a:off x="735169" y="5195171"/>
            <a:ext cx="9694153" cy="1477328"/>
          </a:xfrm>
          <a:prstGeom prst="rect">
            <a:avLst/>
          </a:prstGeom>
          <a:no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Milner, V. (2021- in preparation)  (MENtal health and eDucation in </a:t>
            </a:r>
          </a:p>
          <a:p>
            <a:r>
              <a:rPr lang="en-GB" dirty="0">
                <a:solidFill>
                  <a:schemeClr val="bg1"/>
                </a:solidFill>
                <a:latin typeface="Arial" panose="020B0604020202020204" pitchFamily="34" charset="0"/>
                <a:cs typeface="Arial" panose="020B0604020202020204" pitchFamily="34" charset="0"/>
              </a:rPr>
              <a:t>Autism (MEND-A): A look at the impact of the COVID-19 school </a:t>
            </a:r>
          </a:p>
          <a:p>
            <a:r>
              <a:rPr lang="en-GB" dirty="0">
                <a:solidFill>
                  <a:schemeClr val="bg1"/>
                </a:solidFill>
                <a:latin typeface="Arial" panose="020B0604020202020204" pitchFamily="34" charset="0"/>
                <a:cs typeface="Arial" panose="020B0604020202020204" pitchFamily="34" charset="0"/>
              </a:rPr>
              <a:t>changes on autistic children’s mental wellbeing.</a:t>
            </a:r>
          </a:p>
          <a:p>
            <a:r>
              <a:rPr lang="en-GB" dirty="0">
                <a:solidFill>
                  <a:schemeClr val="bg1"/>
                </a:solidFill>
                <a:latin typeface="Arial" panose="020B0604020202020204" pitchFamily="34" charset="0"/>
                <a:cs typeface="Arial" panose="020B0604020202020204" pitchFamily="34" charset="0"/>
              </a:rPr>
              <a:t>                                                                                          Kings College,  London </a:t>
            </a:r>
          </a:p>
          <a:p>
            <a:endParaRPr lang="en-US" dirty="0">
              <a:solidFill>
                <a:schemeClr val="bg1"/>
              </a:solidFill>
            </a:endParaRPr>
          </a:p>
        </p:txBody>
      </p:sp>
    </p:spTree>
    <p:extLst>
      <p:ext uri="{BB962C8B-B14F-4D97-AF65-F5344CB8AC3E}">
        <p14:creationId xmlns:p14="http://schemas.microsoft.com/office/powerpoint/2010/main" val="1759310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8F73F9-ABB6-4C44-8956-50D9ED39C1B1}"/>
              </a:ext>
            </a:extLst>
          </p:cNvPr>
          <p:cNvSpPr>
            <a:spLocks noGrp="1"/>
          </p:cNvSpPr>
          <p:nvPr>
            <p:ph type="title"/>
          </p:nvPr>
        </p:nvSpPr>
        <p:spPr/>
        <p:txBody>
          <a:bodyPr>
            <a:normAutofit/>
          </a:bodyPr>
          <a:lstStyle/>
          <a:p>
            <a:pPr algn="ctr"/>
            <a:r>
              <a:rPr lang="en-GB" sz="4000" b="1" dirty="0">
                <a:solidFill>
                  <a:schemeClr val="bg1"/>
                </a:solidFill>
                <a:latin typeface="Arial" panose="020B0604020202020204" pitchFamily="34" charset="0"/>
                <a:cs typeface="Arial" panose="020B0604020202020204" pitchFamily="34" charset="0"/>
              </a:rPr>
              <a:t>What did we do?</a:t>
            </a:r>
          </a:p>
        </p:txBody>
      </p:sp>
      <p:graphicFrame>
        <p:nvGraphicFramePr>
          <p:cNvPr id="5" name="Diagram 4">
            <a:extLst>
              <a:ext uri="{FF2B5EF4-FFF2-40B4-BE49-F238E27FC236}">
                <a16:creationId xmlns="" xmlns:a16="http://schemas.microsoft.com/office/drawing/2014/main" id="{679FE613-467C-4B5E-99C4-A1072F3B86E4}"/>
              </a:ext>
            </a:extLst>
          </p:cNvPr>
          <p:cNvGraphicFramePr/>
          <p:nvPr>
            <p:extLst>
              <p:ext uri="{D42A27DB-BD31-4B8C-83A1-F6EECF244321}">
                <p14:modId xmlns:p14="http://schemas.microsoft.com/office/powerpoint/2010/main" val="3776162865"/>
              </p:ext>
            </p:extLst>
          </p:nvPr>
        </p:nvGraphicFramePr>
        <p:xfrm>
          <a:off x="838200" y="1375946"/>
          <a:ext cx="10515600" cy="5116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 xmlns:a16="http://schemas.microsoft.com/office/drawing/2014/main" id="{A6E19381-2B6A-4352-85BB-F2842C0B22EF}"/>
              </a:ext>
            </a:extLst>
          </p:cNvPr>
          <p:cNvSpPr>
            <a:spLocks noGrp="1"/>
          </p:cNvSpPr>
          <p:nvPr>
            <p:ph type="ftr" sz="quarter" idx="11"/>
          </p:nvPr>
        </p:nvSpPr>
        <p:spPr>
          <a:xfrm>
            <a:off x="4244664" y="6356350"/>
            <a:ext cx="4114800" cy="365125"/>
          </a:xfrm>
        </p:spPr>
        <p:txBody>
          <a:bodyPr/>
          <a:lstStyle/>
          <a:p>
            <a:r>
              <a:rPr lang="en-GB" dirty="0">
                <a:solidFill>
                  <a:schemeClr val="bg1"/>
                </a:solidFill>
              </a:rPr>
              <a:t>WORK IN PROGRESS</a:t>
            </a:r>
          </a:p>
        </p:txBody>
      </p:sp>
    </p:spTree>
    <p:extLst>
      <p:ext uri="{BB962C8B-B14F-4D97-AF65-F5344CB8AC3E}">
        <p14:creationId xmlns:p14="http://schemas.microsoft.com/office/powerpoint/2010/main" val="3495939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C68D7-B77B-4A80-BC6B-9E4C0811504D}"/>
              </a:ext>
            </a:extLst>
          </p:cNvPr>
          <p:cNvSpPr>
            <a:spLocks noGrp="1"/>
          </p:cNvSpPr>
          <p:nvPr>
            <p:ph type="title"/>
          </p:nvPr>
        </p:nvSpPr>
        <p:spPr/>
        <p:txBody>
          <a:bodyPr vert="horz" lIns="91440" tIns="45720" rIns="91440" bIns="45720" rtlCol="0" anchor="ctr">
            <a:normAutofit/>
          </a:bodyPr>
          <a:lstStyle/>
          <a:p>
            <a:pPr algn="ctr"/>
            <a:r>
              <a:rPr lang="en-GB" sz="4000" b="1" dirty="0">
                <a:solidFill>
                  <a:schemeClr val="bg1"/>
                </a:solidFill>
                <a:latin typeface="Arial" panose="020B0604020202020204" pitchFamily="34" charset="0"/>
                <a:cs typeface="Arial" panose="020B0604020202020204" pitchFamily="34" charset="0"/>
              </a:rPr>
              <a:t>Our Sample</a:t>
            </a:r>
          </a:p>
        </p:txBody>
      </p:sp>
      <p:graphicFrame>
        <p:nvGraphicFramePr>
          <p:cNvPr id="4" name="Content Placeholder 3">
            <a:extLst>
              <a:ext uri="{FF2B5EF4-FFF2-40B4-BE49-F238E27FC236}">
                <a16:creationId xmlns="" xmlns:a16="http://schemas.microsoft.com/office/drawing/2014/main" id="{842B92B3-3A27-4AAB-B762-B80F9A298521}"/>
              </a:ext>
            </a:extLst>
          </p:cNvPr>
          <p:cNvGraphicFramePr>
            <a:graphicFrameLocks noGrp="1"/>
          </p:cNvGraphicFramePr>
          <p:nvPr>
            <p:ph idx="1"/>
            <p:extLst>
              <p:ext uri="{D42A27DB-BD31-4B8C-83A1-F6EECF244321}">
                <p14:modId xmlns:p14="http://schemas.microsoft.com/office/powerpoint/2010/main" val="3642507863"/>
              </p:ext>
            </p:extLst>
          </p:nvPr>
        </p:nvGraphicFramePr>
        <p:xfrm>
          <a:off x="489397" y="1825625"/>
          <a:ext cx="1086440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 xmlns:a16="http://schemas.microsoft.com/office/drawing/2014/main" id="{7DF27730-1D17-4117-97AE-9B9ADD7B3B01}"/>
              </a:ext>
            </a:extLst>
          </p:cNvPr>
          <p:cNvSpPr>
            <a:spLocks noGrp="1"/>
          </p:cNvSpPr>
          <p:nvPr>
            <p:ph type="ftr" sz="quarter" idx="11"/>
          </p:nvPr>
        </p:nvSpPr>
        <p:spPr>
          <a:xfrm>
            <a:off x="4360572" y="6376294"/>
            <a:ext cx="4114800" cy="365125"/>
          </a:xfrm>
        </p:spPr>
        <p:txBody>
          <a:bodyPr/>
          <a:lstStyle/>
          <a:p>
            <a:r>
              <a:rPr lang="en-GB" dirty="0">
                <a:solidFill>
                  <a:schemeClr val="bg1"/>
                </a:solidFill>
                <a:latin typeface="Arial" panose="020B0604020202020204" pitchFamily="34" charset="0"/>
                <a:cs typeface="Arial" panose="020B0604020202020204" pitchFamily="34" charset="0"/>
              </a:rPr>
              <a:t>WORK IN PROGRESS</a:t>
            </a:r>
          </a:p>
        </p:txBody>
      </p:sp>
    </p:spTree>
    <p:extLst>
      <p:ext uri="{BB962C8B-B14F-4D97-AF65-F5344CB8AC3E}">
        <p14:creationId xmlns:p14="http://schemas.microsoft.com/office/powerpoint/2010/main" val="1623072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68D5B6-72BE-4936-A718-B3265A9C9999}"/>
              </a:ext>
            </a:extLst>
          </p:cNvPr>
          <p:cNvSpPr>
            <a:spLocks noGrp="1"/>
          </p:cNvSpPr>
          <p:nvPr>
            <p:ph type="title"/>
          </p:nvPr>
        </p:nvSpPr>
        <p:spPr>
          <a:xfrm>
            <a:off x="862887" y="146182"/>
            <a:ext cx="11319030" cy="1325563"/>
          </a:xfrm>
        </p:spPr>
        <p:txBody>
          <a:bodyPr vert="horz" lIns="91440" tIns="45720" rIns="91440" bIns="45720" rtlCol="0" anchor="ctr">
            <a:noAutofit/>
          </a:bodyPr>
          <a:lstStyle/>
          <a:p>
            <a:pPr algn="ctr"/>
            <a:r>
              <a:rPr lang="en-GB" sz="3400" b="1" dirty="0">
                <a:solidFill>
                  <a:schemeClr val="bg1"/>
                </a:solidFill>
                <a:latin typeface="Arial" panose="020B0604020202020204" pitchFamily="34" charset="0"/>
                <a:cs typeface="Arial" panose="020B0604020202020204" pitchFamily="34" charset="0"/>
              </a:rPr>
              <a:t>DURING COVID-19, overall, how have the </a:t>
            </a:r>
            <a:br>
              <a:rPr lang="en-GB" sz="3400" b="1" dirty="0">
                <a:solidFill>
                  <a:schemeClr val="bg1"/>
                </a:solidFill>
                <a:latin typeface="Arial" panose="020B0604020202020204" pitchFamily="34" charset="0"/>
                <a:cs typeface="Arial" panose="020B0604020202020204" pitchFamily="34" charset="0"/>
              </a:rPr>
            </a:br>
            <a:r>
              <a:rPr lang="en-GB" sz="3400" b="1" dirty="0">
                <a:solidFill>
                  <a:schemeClr val="bg1"/>
                </a:solidFill>
                <a:latin typeface="Arial" panose="020B0604020202020204" pitchFamily="34" charset="0"/>
                <a:cs typeface="Arial" panose="020B0604020202020204" pitchFamily="34" charset="0"/>
              </a:rPr>
              <a:t>changes to school affected your </a:t>
            </a:r>
            <a:br>
              <a:rPr lang="en-GB" sz="3400" b="1" dirty="0">
                <a:solidFill>
                  <a:schemeClr val="bg1"/>
                </a:solidFill>
                <a:latin typeface="Arial" panose="020B0604020202020204" pitchFamily="34" charset="0"/>
                <a:cs typeface="Arial" panose="020B0604020202020204" pitchFamily="34" charset="0"/>
              </a:rPr>
            </a:br>
            <a:r>
              <a:rPr lang="en-GB" sz="3400" b="1" dirty="0">
                <a:solidFill>
                  <a:schemeClr val="bg1"/>
                </a:solidFill>
                <a:latin typeface="Arial" panose="020B0604020202020204" pitchFamily="34" charset="0"/>
                <a:cs typeface="Arial" panose="020B0604020202020204" pitchFamily="34" charset="0"/>
              </a:rPr>
              <a:t>child’s emotional and mental wellbeing?</a:t>
            </a:r>
          </a:p>
        </p:txBody>
      </p:sp>
      <p:sp>
        <p:nvSpPr>
          <p:cNvPr id="6" name="Speech Bubble: Rectangle with Corners Rounded 5">
            <a:extLst>
              <a:ext uri="{FF2B5EF4-FFF2-40B4-BE49-F238E27FC236}">
                <a16:creationId xmlns="" xmlns:a16="http://schemas.microsoft.com/office/drawing/2014/main" id="{11D845AD-E756-4226-8359-C9DE8C2B423B}"/>
              </a:ext>
            </a:extLst>
          </p:cNvPr>
          <p:cNvSpPr/>
          <p:nvPr/>
        </p:nvSpPr>
        <p:spPr>
          <a:xfrm>
            <a:off x="4613697" y="2863653"/>
            <a:ext cx="3754232" cy="2070429"/>
          </a:xfrm>
          <a:prstGeom prst="wedgeRoundRectCallout">
            <a:avLst>
              <a:gd name="adj1" fmla="val -8405"/>
              <a:gd name="adj2" fmla="val 74337"/>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While he struggles with school and always found it his stressful place, with </a:t>
            </a:r>
            <a:r>
              <a:rPr lang="en-GB" b="1" dirty="0">
                <a:latin typeface="Arial" panose="020B0604020202020204" pitchFamily="34" charset="0"/>
                <a:cs typeface="Arial" panose="020B0604020202020204" pitchFamily="34" charset="0"/>
              </a:rPr>
              <a:t>home his safe place</a:t>
            </a:r>
            <a:r>
              <a:rPr lang="en-GB" dirty="0">
                <a:latin typeface="Arial" panose="020B0604020202020204" pitchFamily="34" charset="0"/>
                <a:cs typeface="Arial" panose="020B0604020202020204" pitchFamily="34" charset="0"/>
              </a:rPr>
              <a:t> - the closure of school meant </a:t>
            </a:r>
            <a:r>
              <a:rPr lang="en-GB" b="1" dirty="0">
                <a:latin typeface="Arial" panose="020B0604020202020204" pitchFamily="34" charset="0"/>
                <a:cs typeface="Arial" panose="020B0604020202020204" pitchFamily="34" charset="0"/>
              </a:rPr>
              <a:t>he had no place that he felt safe</a:t>
            </a:r>
            <a:r>
              <a:rPr lang="en-GB" dirty="0">
                <a:latin typeface="Arial" panose="020B0604020202020204" pitchFamily="34" charset="0"/>
                <a:cs typeface="Arial" panose="020B0604020202020204" pitchFamily="34" charset="0"/>
              </a:rPr>
              <a:t>. Home became school. </a:t>
            </a:r>
          </a:p>
        </p:txBody>
      </p:sp>
      <p:sp>
        <p:nvSpPr>
          <p:cNvPr id="9" name="Speech Bubble: Rectangle with Corners Rounded 8">
            <a:extLst>
              <a:ext uri="{FF2B5EF4-FFF2-40B4-BE49-F238E27FC236}">
                <a16:creationId xmlns="" xmlns:a16="http://schemas.microsoft.com/office/drawing/2014/main" id="{A9D3EC55-C20A-4143-B69C-C7354F7EB4EF}"/>
              </a:ext>
            </a:extLst>
          </p:cNvPr>
          <p:cNvSpPr/>
          <p:nvPr/>
        </p:nvSpPr>
        <p:spPr>
          <a:xfrm>
            <a:off x="8773373" y="1690688"/>
            <a:ext cx="2985871" cy="2070429"/>
          </a:xfrm>
          <a:prstGeom prst="wedgeRoundRectCallout">
            <a:avLst>
              <a:gd name="adj1" fmla="val -39356"/>
              <a:gd name="adj2" fmla="val 69061"/>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sz="1800" b="0" i="0" u="none" strike="noStrike" baseline="0" dirty="0">
              <a:latin typeface="Calibri" panose="020F0502020204030204" pitchFamily="34" charset="0"/>
            </a:endParaRPr>
          </a:p>
          <a:p>
            <a:pPr algn="ctr"/>
            <a:endParaRPr lang="en-GB" dirty="0">
              <a:latin typeface="Calibri" panose="020F0502020204030204" pitchFamily="34" charset="0"/>
            </a:endParaRPr>
          </a:p>
          <a:p>
            <a:pPr algn="ctr"/>
            <a:r>
              <a:rPr lang="en-GB" sz="1800" b="0" i="0" u="none" strike="noStrike" baseline="0" dirty="0">
                <a:latin typeface="Arial" panose="020B0604020202020204" pitchFamily="34" charset="0"/>
                <a:cs typeface="Arial" panose="020B0604020202020204" pitchFamily="34" charset="0"/>
              </a:rPr>
              <a:t>He </a:t>
            </a:r>
            <a:r>
              <a:rPr lang="en-GB" sz="1800" b="1" i="0" u="none" strike="noStrike" baseline="0" dirty="0">
                <a:latin typeface="Arial" panose="020B0604020202020204" pitchFamily="34" charset="0"/>
                <a:cs typeface="Arial" panose="020B0604020202020204" pitchFamily="34" charset="0"/>
              </a:rPr>
              <a:t>loves not having to go in to school </a:t>
            </a:r>
            <a:r>
              <a:rPr lang="en-GB" sz="1800" b="0" i="0" u="none" strike="noStrike" baseline="0" dirty="0">
                <a:latin typeface="Arial" panose="020B0604020202020204" pitchFamily="34" charset="0"/>
                <a:cs typeface="Arial" panose="020B0604020202020204" pitchFamily="34" charset="0"/>
              </a:rPr>
              <a:t>and has said </a:t>
            </a:r>
            <a:r>
              <a:rPr lang="en-GB" sz="1800" b="1" i="0" u="none" strike="noStrike" baseline="0" dirty="0">
                <a:latin typeface="Arial" panose="020B0604020202020204" pitchFamily="34" charset="0"/>
                <a:cs typeface="Arial" panose="020B0604020202020204" pitchFamily="34" charset="0"/>
              </a:rPr>
              <a:t>he enjoys subjects </a:t>
            </a:r>
            <a:r>
              <a:rPr lang="en-GB" sz="1800" b="0" i="0" u="none" strike="noStrike" baseline="0" dirty="0">
                <a:latin typeface="Arial" panose="020B0604020202020204" pitchFamily="34" charset="0"/>
                <a:cs typeface="Arial" panose="020B0604020202020204" pitchFamily="34" charset="0"/>
              </a:rPr>
              <a:t>he did not before as </a:t>
            </a:r>
            <a:r>
              <a:rPr lang="en-GB" sz="1800" b="1" i="0" u="none" strike="noStrike" baseline="0" dirty="0">
                <a:latin typeface="Arial" panose="020B0604020202020204" pitchFamily="34" charset="0"/>
                <a:cs typeface="Arial" panose="020B0604020202020204" pitchFamily="34" charset="0"/>
              </a:rPr>
              <a:t>he can do the work when it suits him </a:t>
            </a:r>
            <a:r>
              <a:rPr lang="en-GB" sz="1800" b="0" i="0" u="none" strike="noStrike" baseline="0" dirty="0">
                <a:latin typeface="Arial" panose="020B0604020202020204" pitchFamily="34" charset="0"/>
                <a:cs typeface="Arial" panose="020B0604020202020204" pitchFamily="34" charset="0"/>
              </a:rPr>
              <a:t>without having to sit in lessons.</a:t>
            </a:r>
          </a:p>
          <a:p>
            <a:endParaRPr lang="en-GB" sz="1800" b="0" i="0" u="none" strike="noStrike" baseline="0" dirty="0">
              <a:latin typeface="Arial" panose="020B0604020202020204" pitchFamily="34" charset="0"/>
            </a:endParaRPr>
          </a:p>
          <a:p>
            <a:pPr algn="ctr"/>
            <a:endParaRPr lang="en-GB" dirty="0"/>
          </a:p>
        </p:txBody>
      </p:sp>
      <p:graphicFrame>
        <p:nvGraphicFramePr>
          <p:cNvPr id="16" name="Diagram 15">
            <a:extLst>
              <a:ext uri="{FF2B5EF4-FFF2-40B4-BE49-F238E27FC236}">
                <a16:creationId xmlns="" xmlns:a16="http://schemas.microsoft.com/office/drawing/2014/main" id="{14894F0A-9297-4892-9E12-9F890881475B}"/>
              </a:ext>
            </a:extLst>
          </p:cNvPr>
          <p:cNvGraphicFramePr/>
          <p:nvPr>
            <p:extLst>
              <p:ext uri="{D42A27DB-BD31-4B8C-83A1-F6EECF244321}">
                <p14:modId xmlns:p14="http://schemas.microsoft.com/office/powerpoint/2010/main" val="2123167978"/>
              </p:ext>
            </p:extLst>
          </p:nvPr>
        </p:nvGraphicFramePr>
        <p:xfrm>
          <a:off x="838200" y="1468193"/>
          <a:ext cx="3754232" cy="4872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Speech Bubble: Rectangle with Corners Rounded 20">
            <a:extLst>
              <a:ext uri="{FF2B5EF4-FFF2-40B4-BE49-F238E27FC236}">
                <a16:creationId xmlns="" xmlns:a16="http://schemas.microsoft.com/office/drawing/2014/main" id="{57AA56D4-5FD0-4668-8981-BC2520E94B14}"/>
              </a:ext>
            </a:extLst>
          </p:cNvPr>
          <p:cNvSpPr/>
          <p:nvPr/>
        </p:nvSpPr>
        <p:spPr>
          <a:xfrm>
            <a:off x="8881353" y="4334815"/>
            <a:ext cx="2472447" cy="1929798"/>
          </a:xfrm>
          <a:prstGeom prst="wedgeRoundRectCallout">
            <a:avLst>
              <a:gd name="adj1" fmla="val 18672"/>
              <a:gd name="adj2" fmla="val 76542"/>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She has not understood everything and </a:t>
            </a:r>
            <a:r>
              <a:rPr lang="en-GB" b="1" dirty="0">
                <a:latin typeface="Arial" panose="020B0604020202020204" pitchFamily="34" charset="0"/>
                <a:cs typeface="Arial" panose="020B0604020202020204" pitchFamily="34" charset="0"/>
              </a:rPr>
              <a:t>felt as if she was getting behind </a:t>
            </a:r>
            <a:r>
              <a:rPr lang="en-GB" dirty="0">
                <a:latin typeface="Arial" panose="020B0604020202020204" pitchFamily="34" charset="0"/>
                <a:cs typeface="Arial" panose="020B0604020202020204" pitchFamily="34" charset="0"/>
              </a:rPr>
              <a:t>which</a:t>
            </a:r>
            <a:r>
              <a:rPr lang="en-GB" b="1" dirty="0">
                <a:latin typeface="Arial" panose="020B0604020202020204" pitchFamily="34" charset="0"/>
                <a:cs typeface="Arial" panose="020B0604020202020204" pitchFamily="34" charset="0"/>
              </a:rPr>
              <a:t> made her worry.	</a:t>
            </a:r>
          </a:p>
        </p:txBody>
      </p:sp>
      <p:sp>
        <p:nvSpPr>
          <p:cNvPr id="3" name="Footer Placeholder 2">
            <a:extLst>
              <a:ext uri="{FF2B5EF4-FFF2-40B4-BE49-F238E27FC236}">
                <a16:creationId xmlns="" xmlns:a16="http://schemas.microsoft.com/office/drawing/2014/main" id="{529CC82D-795D-4013-9869-B6BCDF6542CF}"/>
              </a:ext>
            </a:extLst>
          </p:cNvPr>
          <p:cNvSpPr>
            <a:spLocks noGrp="1"/>
          </p:cNvSpPr>
          <p:nvPr>
            <p:ph type="ftr" sz="quarter" idx="11"/>
          </p:nvPr>
        </p:nvSpPr>
        <p:spPr>
          <a:xfrm>
            <a:off x="4334817" y="6356350"/>
            <a:ext cx="4114800" cy="365125"/>
          </a:xfrm>
        </p:spPr>
        <p:txBody>
          <a:bodyPr/>
          <a:lstStyle/>
          <a:p>
            <a:r>
              <a:rPr lang="en-GB" dirty="0">
                <a:solidFill>
                  <a:schemeClr val="bg1"/>
                </a:solidFill>
                <a:latin typeface="Arial" panose="020B0604020202020204" pitchFamily="34" charset="0"/>
                <a:cs typeface="Arial" panose="020B0604020202020204" pitchFamily="34" charset="0"/>
              </a:rPr>
              <a:t>WORK IN PROGRESS</a:t>
            </a:r>
          </a:p>
        </p:txBody>
      </p:sp>
    </p:spTree>
    <p:extLst>
      <p:ext uri="{BB962C8B-B14F-4D97-AF65-F5344CB8AC3E}">
        <p14:creationId xmlns:p14="http://schemas.microsoft.com/office/powerpoint/2010/main" val="4114883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88498" y="1063038"/>
            <a:ext cx="10796425" cy="563231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“During the pandemic Autistic people have been traumatised in ways that neuro-typical people have not. </a:t>
            </a:r>
          </a:p>
          <a:p>
            <a:endParaRPr lang="en-US" sz="3600" dirty="0">
              <a:solidFill>
                <a:schemeClr val="bg1"/>
              </a:solidFill>
              <a:latin typeface="Arial" panose="020B0604020202020204" pitchFamily="34" charset="0"/>
              <a:cs typeface="Arial" panose="020B0604020202020204" pitchFamily="34" charset="0"/>
            </a:endParaRPr>
          </a:p>
          <a:p>
            <a:r>
              <a:rPr lang="en-US" sz="3600" dirty="0">
                <a:solidFill>
                  <a:schemeClr val="bg1"/>
                </a:solidFill>
                <a:latin typeface="Arial" panose="020B0604020202020204" pitchFamily="34" charset="0"/>
                <a:cs typeface="Arial" panose="020B0604020202020204" pitchFamily="34" charset="0"/>
              </a:rPr>
              <a:t>Many have PTSD, which is not being detected by current assessments.”  </a:t>
            </a:r>
          </a:p>
          <a:p>
            <a:endParaRPr lang="en-US" sz="3600" dirty="0">
              <a:solidFill>
                <a:schemeClr val="bg1"/>
              </a:solidFill>
              <a:latin typeface="Arial" panose="020B0604020202020204" pitchFamily="34" charset="0"/>
              <a:cs typeface="Arial" panose="020B0604020202020204" pitchFamily="34" charset="0"/>
            </a:endParaRPr>
          </a:p>
          <a:p>
            <a:r>
              <a:rPr lang="en-US" sz="3600" dirty="0">
                <a:solidFill>
                  <a:schemeClr val="bg1"/>
                </a:solidFill>
                <a:latin typeface="Arial" panose="020B0604020202020204" pitchFamily="34" charset="0"/>
                <a:cs typeface="Arial" panose="020B0604020202020204" pitchFamily="34" charset="0"/>
              </a:rPr>
              <a:t>                 Professor Francesca Happe </a:t>
            </a:r>
          </a:p>
          <a:p>
            <a:r>
              <a:rPr lang="en-US" sz="3600" dirty="0">
                <a:solidFill>
                  <a:schemeClr val="bg1"/>
                </a:solidFill>
                <a:latin typeface="Arial" panose="020B0604020202020204" pitchFamily="34" charset="0"/>
                <a:cs typeface="Arial" panose="020B0604020202020204" pitchFamily="34" charset="0"/>
              </a:rPr>
              <a:t>                        September 2020. </a:t>
            </a:r>
          </a:p>
          <a:p>
            <a:r>
              <a:rPr lang="en-US" sz="36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6650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1">
            <a:extLst>
              <a:ext uri="{FF2B5EF4-FFF2-40B4-BE49-F238E27FC236}">
                <a16:creationId xmlns="" xmlns:a16="http://schemas.microsoft.com/office/drawing/2014/main" id="{5DEFF1BC-EB9A-344B-9F53-2A22988684ED}"/>
              </a:ext>
            </a:extLst>
          </p:cNvPr>
          <p:cNvSpPr txBox="1">
            <a:spLocks noChangeArrowheads="1"/>
          </p:cNvSpPr>
          <p:nvPr/>
        </p:nvSpPr>
        <p:spPr bwMode="auto">
          <a:xfrm>
            <a:off x="386500" y="692348"/>
            <a:ext cx="8029859" cy="30806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vl2pPr marL="37931725" indent="-37474525" eaLnBrk="0">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5pPr>
            <a:lvl6pPr marL="4572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6pPr>
            <a:lvl7pPr marL="9144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7pPr>
            <a:lvl8pPr marL="13716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8pPr>
            <a:lvl9pPr marL="18288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defRPr sz="2400">
                <a:solidFill>
                  <a:schemeClr val="tx1"/>
                </a:solidFill>
                <a:latin typeface="Arial" charset="0"/>
                <a:ea typeface="Lucida Sans Unicode" charset="0"/>
                <a:cs typeface="Lucida Sans Unicode" charset="0"/>
              </a:defRPr>
            </a:lvl9pPr>
          </a:lstStyle>
          <a:p>
            <a:r>
              <a:rPr lang="en-GB" dirty="0">
                <a:solidFill>
                  <a:schemeClr val="bg1"/>
                </a:solidFill>
              </a:rPr>
              <a:t>By 2020 depression will be the most prevalent childhood disorder</a:t>
            </a:r>
          </a:p>
          <a:p>
            <a:endParaRPr lang="en-GB" dirty="0">
              <a:solidFill>
                <a:schemeClr val="bg1"/>
              </a:solidFill>
            </a:endParaRPr>
          </a:p>
        </p:txBody>
      </p:sp>
      <p:sp>
        <p:nvSpPr>
          <p:cNvPr id="4" name="Rectangle 3">
            <a:extLst>
              <a:ext uri="{FF2B5EF4-FFF2-40B4-BE49-F238E27FC236}">
                <a16:creationId xmlns="" xmlns:a16="http://schemas.microsoft.com/office/drawing/2014/main" id="{5AD45A0A-FE0E-BF4B-B92E-7D0B4B152E19}"/>
              </a:ext>
            </a:extLst>
          </p:cNvPr>
          <p:cNvSpPr/>
          <p:nvPr/>
        </p:nvSpPr>
        <p:spPr>
          <a:xfrm>
            <a:off x="3354267" y="2899206"/>
            <a:ext cx="4113462" cy="461665"/>
          </a:xfrm>
          <a:prstGeom prst="rect">
            <a:avLst/>
          </a:prstGeom>
        </p:spPr>
        <p:txBody>
          <a:bodyPr wrap="square">
            <a:spAutoFit/>
          </a:bodyPr>
          <a:lstStyle/>
          <a:p>
            <a:pPr>
              <a:spcBef>
                <a:spcPts val="500"/>
              </a:spcBef>
            </a:pPr>
            <a:r>
              <a:rPr lang="en-GB" sz="2400" b="1" i="1" dirty="0">
                <a:solidFill>
                  <a:schemeClr val="bg1"/>
                </a:solidFill>
                <a:latin typeface="Arial" panose="020B0604020202020204" pitchFamily="34" charset="0"/>
                <a:cs typeface="Arial" panose="020B0604020202020204" pitchFamily="34" charset="0"/>
              </a:rPr>
              <a:t>Pretis and Dimova (2008)</a:t>
            </a:r>
          </a:p>
        </p:txBody>
      </p:sp>
      <p:sp>
        <p:nvSpPr>
          <p:cNvPr id="5" name="Rectangle 2">
            <a:extLst>
              <a:ext uri="{FF2B5EF4-FFF2-40B4-BE49-F238E27FC236}">
                <a16:creationId xmlns="" xmlns:a16="http://schemas.microsoft.com/office/drawing/2014/main" id="{C2555F00-2BC1-524C-B647-1DAB636D778F}"/>
              </a:ext>
            </a:extLst>
          </p:cNvPr>
          <p:cNvSpPr>
            <a:spLocks noChangeArrowheads="1"/>
          </p:cNvSpPr>
          <p:nvPr/>
        </p:nvSpPr>
        <p:spPr bwMode="auto">
          <a:xfrm>
            <a:off x="1061884" y="28021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1025" name="Picture 2" descr="/var/folders/73/wdw96ww97s18zr0l63r4bc200000gn/T/com.microsoft.Word/WebArchiveCopyPasteTempFiles/20146122.jpg">
            <a:extLst>
              <a:ext uri="{FF2B5EF4-FFF2-40B4-BE49-F238E27FC236}">
                <a16:creationId xmlns="" xmlns:a16="http://schemas.microsoft.com/office/drawing/2014/main" id="{5B739828-CDFD-524A-8EA2-628E94C69BC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t="2374" r="20711" b="8041"/>
          <a:stretch>
            <a:fillRect/>
          </a:stretch>
        </p:blipFill>
        <p:spPr bwMode="auto">
          <a:xfrm>
            <a:off x="8626221" y="1509412"/>
            <a:ext cx="3232765" cy="4654142"/>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45392" y="3520463"/>
            <a:ext cx="7509966" cy="2585323"/>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The global pandemic has robbed many children of hope, which is a gift of childhood.  </a:t>
            </a:r>
          </a:p>
          <a:p>
            <a:r>
              <a:rPr lang="en-US" sz="3600" dirty="0">
                <a:solidFill>
                  <a:schemeClr val="bg1"/>
                </a:solidFill>
                <a:latin typeface="Arial" panose="020B0604020202020204" pitchFamily="34" charset="0"/>
                <a:cs typeface="Arial" panose="020B0604020202020204" pitchFamily="34" charset="0"/>
              </a:rPr>
              <a:t>     </a:t>
            </a:r>
            <a:r>
              <a:rPr lang="en-US" sz="2800" dirty="0">
                <a:solidFill>
                  <a:schemeClr val="bg1"/>
                </a:solidFill>
                <a:latin typeface="Arial" panose="020B0604020202020204" pitchFamily="34" charset="0"/>
                <a:cs typeface="Arial" panose="020B0604020202020204" pitchFamily="34" charset="0"/>
              </a:rPr>
              <a:t>   Carpenter, B  and Carpenter, M.  (2021) </a:t>
            </a:r>
          </a:p>
          <a:p>
            <a:endParaRPr lang="en-US" dirty="0">
              <a:solidFill>
                <a:schemeClr val="bg1"/>
              </a:solidFill>
            </a:endParaRPr>
          </a:p>
        </p:txBody>
      </p:sp>
    </p:spTree>
    <p:extLst>
      <p:ext uri="{BB962C8B-B14F-4D97-AF65-F5344CB8AC3E}">
        <p14:creationId xmlns:p14="http://schemas.microsoft.com/office/powerpoint/2010/main" val="201667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nodeType="afterEffect">
                                  <p:stCondLst>
                                    <p:cond delay="0"/>
                                  </p:stCondLst>
                                  <p:childTnLst>
                                    <p:set>
                                      <p:cBhvr additive="repl">
                                        <p:cTn id="6" dur="1" fill="hold">
                                          <p:stCondLst>
                                            <p:cond delay="0"/>
                                          </p:stCondLst>
                                        </p:cTn>
                                        <p:tgtEl>
                                          <p:spTgt spid="3">
                                            <p:txEl>
                                              <p:pRg st="0" end="0"/>
                                            </p:txEl>
                                          </p:spTgt>
                                        </p:tgtEl>
                                        <p:attrNameLst>
                                          <p:attrName>style.visibility</p:attrName>
                                        </p:attrNameLst>
                                      </p:cBhvr>
                                      <p:to>
                                        <p:strVal val="visible"/>
                                      </p:to>
                                    </p:set>
                                    <p:animEffect transition="in" filter="dissolve">
                                      <p:cBhvr additive="repl">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403798" y="1066480"/>
            <a:ext cx="9994006" cy="5355312"/>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The Children’s Commissioner called for: </a:t>
            </a:r>
          </a:p>
          <a:p>
            <a:endParaRPr lang="en-US" sz="3200" dirty="0">
              <a:solidFill>
                <a:schemeClr val="bg1"/>
              </a:solidFill>
              <a:latin typeface="Arial" panose="020B0604020202020204" pitchFamily="34" charset="0"/>
              <a:cs typeface="Arial" panose="020B0604020202020204" pitchFamily="34" charset="0"/>
            </a:endParaRPr>
          </a:p>
          <a:p>
            <a:pPr marL="488950" indent="-488950">
              <a:buFont typeface="Wingdings" pitchFamily="2" charset="2"/>
              <a:buChar char="Ø"/>
            </a:pPr>
            <a:r>
              <a:rPr lang="en-US" sz="2800" dirty="0">
                <a:solidFill>
                  <a:schemeClr val="bg1"/>
                </a:solidFill>
                <a:latin typeface="Arial" panose="020B0604020202020204" pitchFamily="34" charset="0"/>
                <a:cs typeface="Arial" panose="020B0604020202020204" pitchFamily="34" charset="0"/>
              </a:rPr>
              <a:t>Investment in children’s mental health</a:t>
            </a:r>
          </a:p>
          <a:p>
            <a:pPr marL="488950" indent="-488950">
              <a:buFont typeface="Wingdings" pitchFamily="2" charset="2"/>
              <a:buChar char="Ø"/>
            </a:pPr>
            <a:endParaRPr lang="en-US" sz="2800" dirty="0">
              <a:solidFill>
                <a:schemeClr val="bg1"/>
              </a:solidFill>
              <a:latin typeface="Arial" panose="020B0604020202020204" pitchFamily="34" charset="0"/>
              <a:cs typeface="Arial" panose="020B0604020202020204" pitchFamily="34" charset="0"/>
            </a:endParaRPr>
          </a:p>
          <a:p>
            <a:pPr marL="488950" indent="-488950">
              <a:buFont typeface="Wingdings" pitchFamily="2" charset="2"/>
              <a:buChar char="Ø"/>
            </a:pPr>
            <a:r>
              <a:rPr lang="en-US" sz="2800" dirty="0">
                <a:solidFill>
                  <a:schemeClr val="bg1"/>
                </a:solidFill>
                <a:latin typeface="Arial" panose="020B0604020202020204" pitchFamily="34" charset="0"/>
                <a:cs typeface="Arial" panose="020B0604020202020204" pitchFamily="34" charset="0"/>
              </a:rPr>
              <a:t>Commitment to provide technology for remote learning</a:t>
            </a:r>
          </a:p>
          <a:p>
            <a:pPr marL="488950" indent="-488950">
              <a:buFont typeface="Wingdings" pitchFamily="2" charset="2"/>
              <a:buChar char="Ø"/>
            </a:pPr>
            <a:endParaRPr lang="en-US" sz="2800" dirty="0">
              <a:solidFill>
                <a:schemeClr val="bg1"/>
              </a:solidFill>
              <a:latin typeface="Arial" panose="020B0604020202020204" pitchFamily="34" charset="0"/>
              <a:cs typeface="Arial" panose="020B0604020202020204" pitchFamily="34" charset="0"/>
            </a:endParaRPr>
          </a:p>
          <a:p>
            <a:pPr marL="488950" indent="-488950">
              <a:buFont typeface="Wingdings" pitchFamily="2" charset="2"/>
              <a:buChar char="Ø"/>
            </a:pPr>
            <a:r>
              <a:rPr lang="en-US" sz="2800" dirty="0">
                <a:solidFill>
                  <a:schemeClr val="bg1"/>
                </a:solidFill>
                <a:latin typeface="Arial" panose="020B0604020202020204" pitchFamily="34" charset="0"/>
                <a:cs typeface="Arial" panose="020B0604020202020204" pitchFamily="34" charset="0"/>
              </a:rPr>
              <a:t>A focus on vulnerable teenagers at risk of never returning to schools</a:t>
            </a:r>
            <a:br>
              <a:rPr lang="en-US" sz="2800" dirty="0">
                <a:solidFill>
                  <a:schemeClr val="bg1"/>
                </a:solidFill>
                <a:latin typeface="Arial" panose="020B0604020202020204" pitchFamily="34" charset="0"/>
                <a:cs typeface="Arial" panose="020B0604020202020204" pitchFamily="34" charset="0"/>
              </a:rPr>
            </a:br>
            <a:endParaRPr lang="en-US" sz="2800" dirty="0">
              <a:solidFill>
                <a:schemeClr val="bg1"/>
              </a:solidFill>
              <a:latin typeface="Arial" panose="020B0604020202020204" pitchFamily="34" charset="0"/>
              <a:cs typeface="Arial" panose="020B0604020202020204" pitchFamily="34" charset="0"/>
            </a:endParaRPr>
          </a:p>
          <a:p>
            <a:pPr marL="488950" indent="-488950">
              <a:buFont typeface="Wingdings" pitchFamily="2" charset="2"/>
              <a:buChar char="Ø"/>
            </a:pPr>
            <a:r>
              <a:rPr lang="en-US" sz="2800" dirty="0">
                <a:solidFill>
                  <a:schemeClr val="bg1"/>
                </a:solidFill>
                <a:latin typeface="Arial" panose="020B0604020202020204" pitchFamily="34" charset="0"/>
                <a:cs typeface="Arial" panose="020B0604020202020204" pitchFamily="34" charset="0"/>
              </a:rPr>
              <a:t>Work to bridge the gaping inequalities the pandemic has exposed</a:t>
            </a:r>
            <a:r>
              <a:rPr lang="en-US" dirty="0">
                <a:solidFill>
                  <a:schemeClr val="bg1"/>
                </a:solidFill>
                <a:latin typeface="Arial" panose="020B0604020202020204" pitchFamily="34" charset="0"/>
                <a:cs typeface="Arial" panose="020B0604020202020204" pitchFamily="34" charset="0"/>
              </a:rPr>
              <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E9B7075C-E85C-894E-9CD1-E85AF64C3EAF}"/>
              </a:ext>
            </a:extLst>
          </p:cNvPr>
          <p:cNvSpPr/>
          <p:nvPr/>
        </p:nvSpPr>
        <p:spPr>
          <a:xfrm>
            <a:off x="5290109" y="5946258"/>
            <a:ext cx="2336345" cy="430887"/>
          </a:xfrm>
          <a:prstGeom prst="rect">
            <a:avLst/>
          </a:prstGeom>
        </p:spPr>
        <p:txBody>
          <a:bodyPr wrap="none">
            <a:spAutoFit/>
          </a:bodyPr>
          <a:lstStyle/>
          <a:p>
            <a:r>
              <a:rPr lang="en-US" sz="2200" dirty="0">
                <a:solidFill>
                  <a:schemeClr val="bg1"/>
                </a:solidFill>
                <a:latin typeface="Arial" panose="020B0604020202020204" pitchFamily="34" charset="0"/>
                <a:cs typeface="Arial" panose="020B0604020202020204" pitchFamily="34" charset="0"/>
              </a:rPr>
              <a:t>September, 2020</a:t>
            </a:r>
            <a:endParaRPr lang="en-GB" sz="2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34506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E1D5389-8F92-0B4B-8327-3A13E0653311}"/>
              </a:ext>
            </a:extLst>
          </p:cNvPr>
          <p:cNvSpPr/>
          <p:nvPr/>
        </p:nvSpPr>
        <p:spPr>
          <a:xfrm>
            <a:off x="1888259" y="3001178"/>
            <a:ext cx="9831516" cy="4585871"/>
          </a:xfrm>
          <a:prstGeom prst="rect">
            <a:avLst/>
          </a:prstGeom>
        </p:spPr>
        <p:txBody>
          <a:bodyPr wrap="square">
            <a:spAutoFit/>
          </a:bodyPr>
          <a:lstStyle/>
          <a:p>
            <a:r>
              <a:rPr lang="en-GB" sz="2800" b="0" i="0" u="none" strike="noStrike" dirty="0">
                <a:solidFill>
                  <a:schemeClr val="bg1"/>
                </a:solidFill>
                <a:effectLst/>
                <a:latin typeface="Arial" panose="020B0604020202020204" pitchFamily="34" charset="0"/>
                <a:cs typeface="Arial" panose="020B0604020202020204" pitchFamily="34" charset="0"/>
              </a:rPr>
              <a:t>"The invisibility of vulnerable children as a result of the pandemic should be a matter of national concern … with many vulnerable pupils still not back in the classroom, child protection referrals down and fears that abuse may be going undetected.”</a:t>
            </a:r>
          </a:p>
          <a:p>
            <a:pPr algn="r"/>
            <a:r>
              <a:rPr lang="en-GB" sz="2400" b="0" i="0" u="none" strike="noStrike" dirty="0">
                <a:solidFill>
                  <a:schemeClr val="bg1"/>
                </a:solidFill>
                <a:effectLst/>
                <a:latin typeface="Arial" panose="020B0604020202020204" pitchFamily="34" charset="0"/>
                <a:cs typeface="Arial" panose="020B0604020202020204" pitchFamily="34" charset="0"/>
              </a:rPr>
              <a:t>Amanda Spielman, December 2020</a:t>
            </a:r>
          </a:p>
          <a:p>
            <a:pPr algn="r"/>
            <a:r>
              <a:rPr lang="en-US" sz="2400" dirty="0">
                <a:solidFill>
                  <a:schemeClr val="bg1"/>
                </a:solidFill>
                <a:latin typeface="Arial" panose="020B0604020202020204" pitchFamily="34" charset="0"/>
                <a:cs typeface="Arial" panose="020B0604020202020204" pitchFamily="34" charset="0"/>
              </a:rPr>
              <a:t>Ofsted Chief Inspector of Schools.</a:t>
            </a:r>
          </a:p>
          <a:p>
            <a:pPr algn="r"/>
            <a:endParaRPr lang="en-GB" sz="2400" b="0" i="0" u="none" strike="noStrike" dirty="0">
              <a:solidFill>
                <a:schemeClr val="bg1"/>
              </a:solidFill>
              <a:effectLst/>
              <a:latin typeface="Arial" panose="020B0604020202020204" pitchFamily="34" charset="0"/>
              <a:cs typeface="Arial" panose="020B0604020202020204" pitchFamily="34" charset="0"/>
            </a:endParaRPr>
          </a:p>
          <a:p>
            <a:pPr algn="r"/>
            <a:endParaRPr lang="en-GB" sz="2400" b="0" i="0" u="none" strike="noStrike" dirty="0">
              <a:solidFill>
                <a:schemeClr val="bg1"/>
              </a:solidFill>
              <a:effectLst/>
            </a:endParaRPr>
          </a:p>
          <a:p>
            <a:r>
              <a:rPr lang="en-GB" sz="2800" dirty="0">
                <a:solidFill>
                  <a:schemeClr val="bg1"/>
                </a:solidFill>
              </a:rPr>
              <a:t/>
            </a:r>
            <a:br>
              <a:rPr lang="en-GB" sz="2800" dirty="0">
                <a:solidFill>
                  <a:schemeClr val="bg1"/>
                </a:solidFill>
              </a:rPr>
            </a:br>
            <a:endParaRPr lang="en-GB" sz="2800" dirty="0">
              <a:solidFill>
                <a:schemeClr val="bg1"/>
              </a:solidFill>
            </a:endParaRPr>
          </a:p>
        </p:txBody>
      </p:sp>
      <p:sp>
        <p:nvSpPr>
          <p:cNvPr id="3" name="Rectangle 2">
            <a:extLst>
              <a:ext uri="{FF2B5EF4-FFF2-40B4-BE49-F238E27FC236}">
                <a16:creationId xmlns="" xmlns:a16="http://schemas.microsoft.com/office/drawing/2014/main" id="{0369CE29-C8A2-4D44-85CB-9B25E162E1EA}"/>
              </a:ext>
            </a:extLst>
          </p:cNvPr>
          <p:cNvSpPr/>
          <p:nvPr/>
        </p:nvSpPr>
        <p:spPr>
          <a:xfrm>
            <a:off x="909463" y="1244083"/>
            <a:ext cx="10238637" cy="923330"/>
          </a:xfrm>
          <a:prstGeom prst="rect">
            <a:avLst/>
          </a:prstGeom>
          <a:solidFill>
            <a:schemeClr val="accent6">
              <a:lumMod val="75000"/>
            </a:schemeClr>
          </a:solidFill>
        </p:spPr>
        <p:txBody>
          <a:bodyPr wrap="none">
            <a:spAutoFit/>
          </a:bodyPr>
          <a:lstStyle/>
          <a:p>
            <a:r>
              <a:rPr lang="en-GB" sz="5400" b="1" i="0" u="none" strike="noStrike" dirty="0">
                <a:solidFill>
                  <a:schemeClr val="bg1"/>
                </a:solidFill>
                <a:effectLst/>
                <a:latin typeface="Arial" panose="020B0604020202020204" pitchFamily="34" charset="0"/>
                <a:cs typeface="Arial" panose="020B0604020202020204" pitchFamily="34" charset="0"/>
              </a:rPr>
              <a:t>“A matter of national concern”</a:t>
            </a:r>
          </a:p>
        </p:txBody>
      </p:sp>
    </p:spTree>
    <p:extLst>
      <p:ext uri="{BB962C8B-B14F-4D97-AF65-F5344CB8AC3E}">
        <p14:creationId xmlns:p14="http://schemas.microsoft.com/office/powerpoint/2010/main" val="108538602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3" name="Rectangle 2">
            <a:extLst>
              <a:ext uri="{FF2B5EF4-FFF2-40B4-BE49-F238E27FC236}">
                <a16:creationId xmlns="" xmlns:a16="http://schemas.microsoft.com/office/drawing/2014/main" id="{B26D7069-74D8-D44D-ADC9-4480F40E9148}"/>
              </a:ext>
            </a:extLst>
          </p:cNvPr>
          <p:cNvSpPr>
            <a:spLocks noGrp="1"/>
          </p:cNvSpPr>
          <p:nvPr>
            <p:ph idx="4294967295"/>
          </p:nvPr>
        </p:nvSpPr>
        <p:spPr>
          <a:xfrm>
            <a:off x="1825625" y="836613"/>
            <a:ext cx="8540750" cy="696765"/>
          </a:xfrm>
        </p:spPr>
        <p:txBody>
          <a:bodyPr vert="horz" lIns="91440" tIns="45720" rIns="91440" bIns="45720" rtlCol="0" anchor="ctr">
            <a:normAutofit/>
          </a:bodyPr>
          <a:lstStyle/>
          <a:p>
            <a:pPr algn="ctr">
              <a:spcBef>
                <a:spcPct val="0"/>
              </a:spcBef>
              <a:buNone/>
            </a:pPr>
            <a:r>
              <a:rPr lang="en-GB" altLang="en-US" sz="4000" b="1" dirty="0">
                <a:solidFill>
                  <a:schemeClr val="bg1"/>
                </a:solidFill>
                <a:latin typeface="Arial" panose="020B0604020202020204" pitchFamily="34" charset="0"/>
                <a:ea typeface="+mj-ea"/>
                <a:cs typeface="Arial" panose="020B0604020202020204" pitchFamily="34" charset="0"/>
              </a:rPr>
              <a:t>The continuum of vulnerability</a:t>
            </a:r>
          </a:p>
          <a:p>
            <a:pPr algn="ctr">
              <a:spcBef>
                <a:spcPct val="0"/>
              </a:spcBef>
              <a:buNone/>
            </a:pPr>
            <a:endParaRPr lang="en-GB" altLang="en-US" sz="4000" b="1" dirty="0">
              <a:solidFill>
                <a:schemeClr val="bg1"/>
              </a:solidFill>
              <a:latin typeface="Arial" panose="020B0604020202020204" pitchFamily="34" charset="0"/>
              <a:ea typeface="+mj-ea"/>
              <a:cs typeface="Arial" panose="020B0604020202020204" pitchFamily="34" charset="0"/>
            </a:endParaRPr>
          </a:p>
          <a:p>
            <a:pPr algn="ctr">
              <a:spcBef>
                <a:spcPct val="0"/>
              </a:spcBef>
              <a:buNone/>
            </a:pPr>
            <a:endParaRPr lang="en-GB" altLang="en-US" sz="4000" b="1" dirty="0">
              <a:solidFill>
                <a:schemeClr val="bg1"/>
              </a:solidFill>
              <a:latin typeface="Arial" panose="020B0604020202020204" pitchFamily="34" charset="0"/>
              <a:ea typeface="+mj-ea"/>
              <a:cs typeface="Arial" panose="020B0604020202020204" pitchFamily="34" charset="0"/>
            </a:endParaRPr>
          </a:p>
        </p:txBody>
      </p:sp>
      <p:sp>
        <p:nvSpPr>
          <p:cNvPr id="322563" name="Text Box 3">
            <a:extLst>
              <a:ext uri="{FF2B5EF4-FFF2-40B4-BE49-F238E27FC236}">
                <a16:creationId xmlns="" xmlns:a16="http://schemas.microsoft.com/office/drawing/2014/main" id="{6B462954-33D3-5D42-AD9E-D58AF1F1DADE}"/>
              </a:ext>
            </a:extLst>
          </p:cNvPr>
          <p:cNvSpPr txBox="1">
            <a:spLocks noChangeArrowheads="1"/>
          </p:cNvSpPr>
          <p:nvPr/>
        </p:nvSpPr>
        <p:spPr bwMode="auto">
          <a:xfrm>
            <a:off x="2452688" y="2865438"/>
            <a:ext cx="2203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en-GB" altLang="en-US" sz="1800" b="1" dirty="0">
                <a:solidFill>
                  <a:schemeClr val="bg1"/>
                </a:solidFill>
                <a:cs typeface="Arial" panose="020B0604020202020204" pitchFamily="34" charset="0"/>
              </a:rPr>
              <a:t>Disadvantage</a:t>
            </a:r>
          </a:p>
        </p:txBody>
      </p:sp>
      <p:sp>
        <p:nvSpPr>
          <p:cNvPr id="322564" name="Text Box 4">
            <a:extLst>
              <a:ext uri="{FF2B5EF4-FFF2-40B4-BE49-F238E27FC236}">
                <a16:creationId xmlns="" xmlns:a16="http://schemas.microsoft.com/office/drawing/2014/main" id="{996051B2-7348-F545-92CE-C616972B8E3E}"/>
              </a:ext>
            </a:extLst>
          </p:cNvPr>
          <p:cNvSpPr txBox="1">
            <a:spLocks noChangeArrowheads="1"/>
          </p:cNvSpPr>
          <p:nvPr/>
        </p:nvSpPr>
        <p:spPr bwMode="auto">
          <a:xfrm>
            <a:off x="4667251" y="3152775"/>
            <a:ext cx="2149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en-GB" altLang="en-US" sz="1800" b="1" dirty="0">
                <a:solidFill>
                  <a:schemeClr val="bg1"/>
                </a:solidFill>
                <a:cs typeface="Arial" panose="020B0604020202020204" pitchFamily="34" charset="0"/>
              </a:rPr>
              <a:t>Deprivation</a:t>
            </a:r>
          </a:p>
        </p:txBody>
      </p:sp>
      <p:sp>
        <p:nvSpPr>
          <p:cNvPr id="322565" name="Text Box 5">
            <a:extLst>
              <a:ext uri="{FF2B5EF4-FFF2-40B4-BE49-F238E27FC236}">
                <a16:creationId xmlns="" xmlns:a16="http://schemas.microsoft.com/office/drawing/2014/main" id="{76039931-215A-4A47-80E0-FB3DC77F27EB}"/>
              </a:ext>
            </a:extLst>
          </p:cNvPr>
          <p:cNvSpPr txBox="1">
            <a:spLocks noChangeArrowheads="1"/>
          </p:cNvSpPr>
          <p:nvPr/>
        </p:nvSpPr>
        <p:spPr bwMode="auto">
          <a:xfrm>
            <a:off x="6881813" y="3441700"/>
            <a:ext cx="1808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en-GB" altLang="en-US" sz="1800" b="1" dirty="0">
                <a:solidFill>
                  <a:schemeClr val="bg1"/>
                </a:solidFill>
                <a:cs typeface="Arial" panose="020B0604020202020204" pitchFamily="34" charset="0"/>
              </a:rPr>
              <a:t>Disability</a:t>
            </a:r>
          </a:p>
        </p:txBody>
      </p:sp>
      <p:sp>
        <p:nvSpPr>
          <p:cNvPr id="322566" name="Text Box 6">
            <a:extLst>
              <a:ext uri="{FF2B5EF4-FFF2-40B4-BE49-F238E27FC236}">
                <a16:creationId xmlns="" xmlns:a16="http://schemas.microsoft.com/office/drawing/2014/main" id="{7A0919FB-FC0D-BD47-AAAC-149625EFD1F4}"/>
              </a:ext>
            </a:extLst>
          </p:cNvPr>
          <p:cNvSpPr txBox="1">
            <a:spLocks noChangeArrowheads="1"/>
          </p:cNvSpPr>
          <p:nvPr/>
        </p:nvSpPr>
        <p:spPr bwMode="auto">
          <a:xfrm>
            <a:off x="2782888" y="4737101"/>
            <a:ext cx="6337300" cy="708025"/>
          </a:xfrm>
          <a:prstGeom prst="rect">
            <a:avLst/>
          </a:prstGeom>
          <a:noFill/>
          <a:ln w="38100">
            <a:solidFill>
              <a:srgbClr val="FFCC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en-GB" altLang="en-US" sz="4000" b="1" dirty="0">
                <a:solidFill>
                  <a:schemeClr val="bg1"/>
                </a:solidFill>
                <a:cs typeface="Arial" panose="020B0604020202020204" pitchFamily="34" charset="0"/>
              </a:rPr>
              <a:t>V U L N E R A B I L I T Y</a:t>
            </a:r>
          </a:p>
        </p:txBody>
      </p:sp>
      <p:sp>
        <p:nvSpPr>
          <p:cNvPr id="322567" name="Line 7">
            <a:extLst>
              <a:ext uri="{FF2B5EF4-FFF2-40B4-BE49-F238E27FC236}">
                <a16:creationId xmlns="" xmlns:a16="http://schemas.microsoft.com/office/drawing/2014/main" id="{D90ED62F-50D9-F44C-9959-A028EBE8AAEC}"/>
              </a:ext>
            </a:extLst>
          </p:cNvPr>
          <p:cNvSpPr>
            <a:spLocks noChangeShapeType="1"/>
          </p:cNvSpPr>
          <p:nvPr/>
        </p:nvSpPr>
        <p:spPr bwMode="auto">
          <a:xfrm>
            <a:off x="3648075" y="3368676"/>
            <a:ext cx="0" cy="11525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solidFill>
                <a:schemeClr val="bg1"/>
              </a:solidFill>
            </a:endParaRPr>
          </a:p>
        </p:txBody>
      </p:sp>
      <p:sp>
        <p:nvSpPr>
          <p:cNvPr id="322568" name="Line 8">
            <a:extLst>
              <a:ext uri="{FF2B5EF4-FFF2-40B4-BE49-F238E27FC236}">
                <a16:creationId xmlns="" xmlns:a16="http://schemas.microsoft.com/office/drawing/2014/main" id="{CCC474DB-0F8B-A84F-8729-DF1547BE00B7}"/>
              </a:ext>
            </a:extLst>
          </p:cNvPr>
          <p:cNvSpPr>
            <a:spLocks noChangeShapeType="1"/>
          </p:cNvSpPr>
          <p:nvPr/>
        </p:nvSpPr>
        <p:spPr bwMode="auto">
          <a:xfrm>
            <a:off x="5951538" y="3657600"/>
            <a:ext cx="0" cy="863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solidFill>
                <a:schemeClr val="bg1"/>
              </a:solidFill>
            </a:endParaRPr>
          </a:p>
        </p:txBody>
      </p:sp>
      <p:sp>
        <p:nvSpPr>
          <p:cNvPr id="322569" name="Line 9">
            <a:extLst>
              <a:ext uri="{FF2B5EF4-FFF2-40B4-BE49-F238E27FC236}">
                <a16:creationId xmlns="" xmlns:a16="http://schemas.microsoft.com/office/drawing/2014/main" id="{F8C133F7-4764-CC4C-82CB-CEEA19C9F3B6}"/>
              </a:ext>
            </a:extLst>
          </p:cNvPr>
          <p:cNvSpPr>
            <a:spLocks noChangeShapeType="1"/>
          </p:cNvSpPr>
          <p:nvPr/>
        </p:nvSpPr>
        <p:spPr bwMode="auto">
          <a:xfrm>
            <a:off x="7967663" y="3944938"/>
            <a:ext cx="0"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22566"/>
                                        </p:tgtEl>
                                        <p:attrNameLst>
                                          <p:attrName>style.visibility</p:attrName>
                                        </p:attrNameLst>
                                      </p:cBhvr>
                                      <p:to>
                                        <p:strVal val="visible"/>
                                      </p:to>
                                    </p:set>
                                    <p:anim calcmode="lin" valueType="num">
                                      <p:cBhvr>
                                        <p:cTn id="7" dur="500" fill="hold"/>
                                        <p:tgtEl>
                                          <p:spTgt spid="322566"/>
                                        </p:tgtEl>
                                        <p:attrNameLst>
                                          <p:attrName>ppt_w</p:attrName>
                                        </p:attrNameLst>
                                      </p:cBhvr>
                                      <p:tavLst>
                                        <p:tav tm="0">
                                          <p:val>
                                            <p:fltVal val="0"/>
                                          </p:val>
                                        </p:tav>
                                        <p:tav tm="100000">
                                          <p:val>
                                            <p:strVal val="#ppt_w"/>
                                          </p:val>
                                        </p:tav>
                                      </p:tavLst>
                                    </p:anim>
                                    <p:anim calcmode="lin" valueType="num">
                                      <p:cBhvr>
                                        <p:cTn id="8" dur="500" fill="hold"/>
                                        <p:tgtEl>
                                          <p:spTgt spid="32256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22563"/>
                                        </p:tgtEl>
                                        <p:attrNameLst>
                                          <p:attrName>style.visibility</p:attrName>
                                        </p:attrNameLst>
                                      </p:cBhvr>
                                      <p:to>
                                        <p:strVal val="visible"/>
                                      </p:to>
                                    </p:set>
                                    <p:animEffect transition="in" filter="dissolve">
                                      <p:cBhvr>
                                        <p:cTn id="13" dur="500"/>
                                        <p:tgtEl>
                                          <p:spTgt spid="322563"/>
                                        </p:tgtEl>
                                      </p:cBhvr>
                                    </p:animEffect>
                                  </p:childTnLst>
                                </p:cTn>
                              </p:par>
                              <p:par>
                                <p:cTn id="14" presetID="9" presetClass="entr" presetSubtype="0" fill="hold" nodeType="withEffect">
                                  <p:stCondLst>
                                    <p:cond delay="0"/>
                                  </p:stCondLst>
                                  <p:childTnLst>
                                    <p:set>
                                      <p:cBhvr>
                                        <p:cTn id="15" dur="1" fill="hold">
                                          <p:stCondLst>
                                            <p:cond delay="0"/>
                                          </p:stCondLst>
                                        </p:cTn>
                                        <p:tgtEl>
                                          <p:spTgt spid="322567"/>
                                        </p:tgtEl>
                                        <p:attrNameLst>
                                          <p:attrName>style.visibility</p:attrName>
                                        </p:attrNameLst>
                                      </p:cBhvr>
                                      <p:to>
                                        <p:strVal val="visible"/>
                                      </p:to>
                                    </p:set>
                                    <p:animEffect transition="in" filter="dissolve">
                                      <p:cBhvr>
                                        <p:cTn id="16" dur="500"/>
                                        <p:tgtEl>
                                          <p:spTgt spid="32256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22564"/>
                                        </p:tgtEl>
                                        <p:attrNameLst>
                                          <p:attrName>style.visibility</p:attrName>
                                        </p:attrNameLst>
                                      </p:cBhvr>
                                      <p:to>
                                        <p:strVal val="visible"/>
                                      </p:to>
                                    </p:set>
                                    <p:animEffect transition="in" filter="dissolve">
                                      <p:cBhvr>
                                        <p:cTn id="21" dur="500"/>
                                        <p:tgtEl>
                                          <p:spTgt spid="322564"/>
                                        </p:tgtEl>
                                      </p:cBhvr>
                                    </p:animEffect>
                                  </p:childTnLst>
                                </p:cTn>
                              </p:par>
                              <p:par>
                                <p:cTn id="22" presetID="9" presetClass="entr" presetSubtype="0" fill="hold" nodeType="withEffect">
                                  <p:stCondLst>
                                    <p:cond delay="0"/>
                                  </p:stCondLst>
                                  <p:childTnLst>
                                    <p:set>
                                      <p:cBhvr>
                                        <p:cTn id="23" dur="1" fill="hold">
                                          <p:stCondLst>
                                            <p:cond delay="0"/>
                                          </p:stCondLst>
                                        </p:cTn>
                                        <p:tgtEl>
                                          <p:spTgt spid="322568"/>
                                        </p:tgtEl>
                                        <p:attrNameLst>
                                          <p:attrName>style.visibility</p:attrName>
                                        </p:attrNameLst>
                                      </p:cBhvr>
                                      <p:to>
                                        <p:strVal val="visible"/>
                                      </p:to>
                                    </p:set>
                                    <p:animEffect transition="in" filter="dissolve">
                                      <p:cBhvr>
                                        <p:cTn id="24" dur="500"/>
                                        <p:tgtEl>
                                          <p:spTgt spid="32256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22565"/>
                                        </p:tgtEl>
                                        <p:attrNameLst>
                                          <p:attrName>style.visibility</p:attrName>
                                        </p:attrNameLst>
                                      </p:cBhvr>
                                      <p:to>
                                        <p:strVal val="visible"/>
                                      </p:to>
                                    </p:set>
                                    <p:animEffect transition="in" filter="dissolve">
                                      <p:cBhvr>
                                        <p:cTn id="29" dur="500"/>
                                        <p:tgtEl>
                                          <p:spTgt spid="322565"/>
                                        </p:tgtEl>
                                      </p:cBhvr>
                                    </p:animEffect>
                                  </p:childTnLst>
                                </p:cTn>
                              </p:par>
                              <p:par>
                                <p:cTn id="30" presetID="9" presetClass="entr" presetSubtype="0" fill="hold" nodeType="withEffect">
                                  <p:stCondLst>
                                    <p:cond delay="0"/>
                                  </p:stCondLst>
                                  <p:childTnLst>
                                    <p:set>
                                      <p:cBhvr>
                                        <p:cTn id="31" dur="1" fill="hold">
                                          <p:stCondLst>
                                            <p:cond delay="0"/>
                                          </p:stCondLst>
                                        </p:cTn>
                                        <p:tgtEl>
                                          <p:spTgt spid="322569"/>
                                        </p:tgtEl>
                                        <p:attrNameLst>
                                          <p:attrName>style.visibility</p:attrName>
                                        </p:attrNameLst>
                                      </p:cBhvr>
                                      <p:to>
                                        <p:strVal val="visible"/>
                                      </p:to>
                                    </p:set>
                                    <p:animEffect transition="in" filter="dissolve">
                                      <p:cBhvr>
                                        <p:cTn id="32" dur="500"/>
                                        <p:tgtEl>
                                          <p:spTgt spid="322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3" grpId="0"/>
      <p:bldP spid="322564" grpId="0"/>
      <p:bldP spid="322565" grpId="0"/>
      <p:bldP spid="32256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A4F80C0-B4FB-5546-9DB0-D549454821B1}"/>
              </a:ext>
            </a:extLst>
          </p:cNvPr>
          <p:cNvPicPr>
            <a:picLocks noChangeAspect="1"/>
          </p:cNvPicPr>
          <p:nvPr/>
        </p:nvPicPr>
        <p:blipFill>
          <a:blip r:embed="rId2"/>
          <a:stretch>
            <a:fillRect/>
          </a:stretch>
        </p:blipFill>
        <p:spPr>
          <a:xfrm>
            <a:off x="2405169" y="3170181"/>
            <a:ext cx="2165074" cy="2438411"/>
          </a:xfrm>
          <a:prstGeom prst="rect">
            <a:avLst/>
          </a:prstGeom>
          <a:effectLst>
            <a:outerShdw blurRad="50800" dist="38100" dir="5400000" sx="108000" sy="108000" algn="t" rotWithShape="0">
              <a:schemeClr val="accent5">
                <a:lumMod val="50000"/>
                <a:alpha val="40000"/>
              </a:schemeClr>
            </a:outerShdw>
          </a:effectLst>
        </p:spPr>
      </p:pic>
      <p:pic>
        <p:nvPicPr>
          <p:cNvPr id="3" name="Picture 2">
            <a:extLst>
              <a:ext uri="{FF2B5EF4-FFF2-40B4-BE49-F238E27FC236}">
                <a16:creationId xmlns="" xmlns:a16="http://schemas.microsoft.com/office/drawing/2014/main" id="{ACAE4000-5213-1E48-83B9-0AC1509D715B}"/>
              </a:ext>
            </a:extLst>
          </p:cNvPr>
          <p:cNvPicPr>
            <a:picLocks noChangeAspect="1"/>
          </p:cNvPicPr>
          <p:nvPr/>
        </p:nvPicPr>
        <p:blipFill>
          <a:blip r:embed="rId3"/>
          <a:stretch>
            <a:fillRect/>
          </a:stretch>
        </p:blipFill>
        <p:spPr>
          <a:xfrm>
            <a:off x="7893441" y="837085"/>
            <a:ext cx="2426285" cy="2156698"/>
          </a:xfrm>
          <a:prstGeom prst="rect">
            <a:avLst/>
          </a:prstGeom>
          <a:effectLst>
            <a:outerShdw blurRad="50800" dist="38100" dir="5400000" sx="107000" sy="107000" algn="t" rotWithShape="0">
              <a:schemeClr val="accent5">
                <a:lumMod val="50000"/>
                <a:alpha val="40000"/>
              </a:schemeClr>
            </a:outerShdw>
          </a:effectLst>
        </p:spPr>
      </p:pic>
      <p:sp>
        <p:nvSpPr>
          <p:cNvPr id="4" name="Rectangle 3">
            <a:extLst>
              <a:ext uri="{FF2B5EF4-FFF2-40B4-BE49-F238E27FC236}">
                <a16:creationId xmlns="" xmlns:a16="http://schemas.microsoft.com/office/drawing/2014/main" id="{A224EB56-0289-9E45-B7B9-62913988179E}"/>
              </a:ext>
            </a:extLst>
          </p:cNvPr>
          <p:cNvSpPr/>
          <p:nvPr/>
        </p:nvSpPr>
        <p:spPr>
          <a:xfrm>
            <a:off x="2043773" y="1187814"/>
            <a:ext cx="5916876" cy="769441"/>
          </a:xfrm>
          <a:prstGeom prst="rect">
            <a:avLst/>
          </a:prstGeom>
        </p:spPr>
        <p:txBody>
          <a:bodyPr wrap="none">
            <a:spAutoFit/>
          </a:bodyPr>
          <a:lstStyle/>
          <a:p>
            <a:r>
              <a:rPr lang="en-US" sz="4400" b="1" dirty="0">
                <a:solidFill>
                  <a:schemeClr val="bg1"/>
                </a:solidFill>
                <a:latin typeface="Arial" panose="020B0604020202020204" pitchFamily="34" charset="0"/>
                <a:cs typeface="Arial" panose="020B0604020202020204" pitchFamily="34" charset="0"/>
              </a:rPr>
              <a:t>Vulnerable children</a:t>
            </a:r>
            <a:r>
              <a:rPr lang="is-IS" sz="4000" b="1" dirty="0">
                <a:solidFill>
                  <a:schemeClr val="bg1"/>
                </a:solidFill>
                <a:latin typeface="Arial" panose="020B0604020202020204" pitchFamily="34" charset="0"/>
                <a:cs typeface="Arial" panose="020B0604020202020204" pitchFamily="34" charset="0"/>
              </a:rPr>
              <a:t>…</a:t>
            </a:r>
            <a:endParaRPr lang="en-GB" sz="4000" b="1"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 xmlns:a16="http://schemas.microsoft.com/office/drawing/2014/main" id="{43F5F780-D591-B046-B2EC-6ED814C7F4D8}"/>
              </a:ext>
            </a:extLst>
          </p:cNvPr>
          <p:cNvSpPr/>
          <p:nvPr/>
        </p:nvSpPr>
        <p:spPr>
          <a:xfrm>
            <a:off x="5328564" y="4153164"/>
            <a:ext cx="5461752" cy="830997"/>
          </a:xfrm>
          <a:prstGeom prst="rect">
            <a:avLst/>
          </a:prstGeom>
        </p:spPr>
        <p:txBody>
          <a:bodyPr wrap="none">
            <a:spAutoFit/>
          </a:bodyPr>
          <a:lstStyle/>
          <a:p>
            <a:r>
              <a:rPr lang="is-IS" sz="4800" b="1" dirty="0">
                <a:solidFill>
                  <a:schemeClr val="bg1"/>
                </a:solidFill>
                <a:latin typeface="Arial" panose="020B0604020202020204" pitchFamily="34" charset="0"/>
                <a:cs typeface="Arial" panose="020B0604020202020204" pitchFamily="34" charset="0"/>
              </a:rPr>
              <a:t>...</a:t>
            </a:r>
            <a:r>
              <a:rPr lang="en-US" sz="4800" b="1" dirty="0">
                <a:solidFill>
                  <a:schemeClr val="bg1"/>
                </a:solidFill>
                <a:latin typeface="Arial" panose="020B0604020202020204" pitchFamily="34" charset="0"/>
                <a:cs typeface="Arial" panose="020B0604020202020204" pitchFamily="34" charset="0"/>
              </a:rPr>
              <a:t>F</a:t>
            </a:r>
            <a:r>
              <a:rPr lang="is-IS" sz="4800" b="1" dirty="0">
                <a:solidFill>
                  <a:schemeClr val="bg1"/>
                </a:solidFill>
                <a:latin typeface="Arial" panose="020B0604020202020204" pitchFamily="34" charset="0"/>
                <a:cs typeface="Arial" panose="020B0604020202020204" pitchFamily="34" charset="0"/>
              </a:rPr>
              <a:t>ragile learners </a:t>
            </a:r>
            <a:endParaRPr lang="en-US" sz="4800" b="1" dirty="0">
              <a:solidFill>
                <a:schemeClr val="bg1"/>
              </a:solidFill>
              <a:latin typeface="Arial" panose="020B0604020202020204" pitchFamily="34" charset="0"/>
              <a:cs typeface="Arial" panose="020B0604020202020204" pitchFamily="34" charset="0"/>
            </a:endParaRPr>
          </a:p>
        </p:txBody>
      </p:sp>
      <p:sp>
        <p:nvSpPr>
          <p:cNvPr id="6" name="Rectangle 2">
            <a:extLst>
              <a:ext uri="{FF2B5EF4-FFF2-40B4-BE49-F238E27FC236}">
                <a16:creationId xmlns="" xmlns:a16="http://schemas.microsoft.com/office/drawing/2014/main" id="{0291B58E-0C81-774A-ABC8-2185F2C137EE}"/>
              </a:ext>
            </a:extLst>
          </p:cNvPr>
          <p:cNvSpPr>
            <a:spLocks noChangeArrowheads="1"/>
          </p:cNvSpPr>
          <p:nvPr/>
        </p:nvSpPr>
        <p:spPr bwMode="auto">
          <a:xfrm>
            <a:off x="9166225" y="6093883"/>
            <a:ext cx="2241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GB" altLang="en-US" sz="1800" dirty="0">
                <a:solidFill>
                  <a:schemeClr val="bg1"/>
                </a:solidFill>
              </a:rPr>
              <a:t>© B Carpenter 2020</a:t>
            </a:r>
          </a:p>
        </p:txBody>
      </p:sp>
    </p:spTree>
    <p:extLst>
      <p:ext uri="{BB962C8B-B14F-4D97-AF65-F5344CB8AC3E}">
        <p14:creationId xmlns:p14="http://schemas.microsoft.com/office/powerpoint/2010/main" val="90565139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Engaging learners cover2.jpg">
            <a:extLst>
              <a:ext uri="{FF2B5EF4-FFF2-40B4-BE49-F238E27FC236}">
                <a16:creationId xmlns="" xmlns:a16="http://schemas.microsoft.com/office/drawing/2014/main" id="{ABBE35E0-589F-0142-A330-3B3A1CB06F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52449" y="1"/>
            <a:ext cx="5993078" cy="6368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 xmlns:a16="http://schemas.microsoft.com/office/drawing/2014/main" id="{31EE4FC3-C405-2045-942E-03DFDA12B617}"/>
              </a:ext>
            </a:extLst>
          </p:cNvPr>
          <p:cNvSpPr txBox="1"/>
          <p:nvPr/>
        </p:nvSpPr>
        <p:spPr>
          <a:xfrm>
            <a:off x="2550774" y="2472547"/>
            <a:ext cx="7005483" cy="1477328"/>
          </a:xfrm>
          <a:prstGeom prst="rect">
            <a:avLst/>
          </a:prstGeom>
          <a:noFill/>
        </p:spPr>
        <p:txBody>
          <a:bodyPr wrap="square" rtlCol="0">
            <a:spAutoFit/>
          </a:bodyPr>
          <a:lstStyle/>
          <a:p>
            <a:pPr algn="ctr"/>
            <a:r>
              <a:rPr lang="en-US" sz="5400" b="1" dirty="0">
                <a:ln>
                  <a:solidFill>
                    <a:schemeClr val="tx1">
                      <a:lumMod val="95000"/>
                      <a:lumOff val="5000"/>
                    </a:schemeClr>
                  </a:solidFill>
                </a:ln>
                <a:solidFill>
                  <a:srgbClr val="FF6600"/>
                </a:solidFill>
                <a:latin typeface="Arial" panose="020B0604020202020204" pitchFamily="34" charset="0"/>
                <a:cs typeface="Arial" panose="020B0604020202020204" pitchFamily="34" charset="0"/>
              </a:rPr>
              <a:t>Mental Health </a:t>
            </a:r>
            <a:r>
              <a:rPr lang="en-US" sz="3600" b="1" dirty="0">
                <a:ln>
                  <a:solidFill>
                    <a:schemeClr val="tx1">
                      <a:lumMod val="95000"/>
                      <a:lumOff val="5000"/>
                    </a:schemeClr>
                  </a:solidFill>
                </a:ln>
                <a:solidFill>
                  <a:srgbClr val="FF6600"/>
                </a:solidFill>
                <a:latin typeface="Arial" panose="020B0604020202020204" pitchFamily="34" charset="0"/>
                <a:cs typeface="Arial" panose="020B0604020202020204" pitchFamily="34" charset="0"/>
              </a:rPr>
              <a:t>IS A BARRIER TO LEARNING</a:t>
            </a:r>
            <a:endParaRPr lang="en-US" sz="3600" dirty="0">
              <a:ln>
                <a:solidFill>
                  <a:schemeClr val="tx1">
                    <a:lumMod val="95000"/>
                    <a:lumOff val="5000"/>
                  </a:schemeClr>
                </a:solidFill>
              </a:ln>
              <a:solidFill>
                <a:srgbClr val="FF6600"/>
              </a:solidFill>
              <a:latin typeface="Arial" panose="020B0604020202020204" pitchFamily="34" charset="0"/>
              <a:cs typeface="Arial" panose="020B0604020202020204" pitchFamily="34" charset="0"/>
            </a:endParaRPr>
          </a:p>
        </p:txBody>
      </p:sp>
      <p:sp>
        <p:nvSpPr>
          <p:cNvPr id="3" name="TextBox 2"/>
          <p:cNvSpPr txBox="1"/>
          <p:nvPr/>
        </p:nvSpPr>
        <p:spPr>
          <a:xfrm>
            <a:off x="8903300" y="5936467"/>
            <a:ext cx="3288699" cy="738664"/>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www.routledge.com</a:t>
            </a:r>
          </a:p>
        </p:txBody>
      </p:sp>
    </p:spTree>
    <p:extLst>
      <p:ext uri="{BB962C8B-B14F-4D97-AF65-F5344CB8AC3E}">
        <p14:creationId xmlns:p14="http://schemas.microsoft.com/office/powerpoint/2010/main" val="1177381191"/>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08075606-C594-174F-99A9-BA976510F637}"/>
              </a:ext>
            </a:extLst>
          </p:cNvPr>
          <p:cNvSpPr/>
          <p:nvPr/>
        </p:nvSpPr>
        <p:spPr>
          <a:xfrm>
            <a:off x="2528653" y="1788332"/>
            <a:ext cx="9086851" cy="4462760"/>
          </a:xfrm>
          <a:prstGeom prst="rect">
            <a:avLst/>
          </a:prstGeom>
        </p:spPr>
        <p:txBody>
          <a:bodyPr wrap="square">
            <a:spAutoFit/>
          </a:bodyPr>
          <a:lstStyle/>
          <a:p>
            <a:r>
              <a:rPr lang="en-GB" sz="2800" b="1" dirty="0">
                <a:solidFill>
                  <a:schemeClr val="bg1"/>
                </a:solidFill>
                <a:latin typeface="Arial" panose="020B0604020202020204" pitchFamily="34" charset="0"/>
                <a:cs typeface="Arial" panose="020B0604020202020204" pitchFamily="34" charset="0"/>
              </a:rPr>
              <a:t>Inspectors observed (Autumn 2020)</a:t>
            </a:r>
          </a:p>
          <a:p>
            <a:endParaRPr lang="en-GB" sz="2800" b="1" dirty="0">
              <a:solidFill>
                <a:schemeClr val="bg1"/>
              </a:solidFill>
              <a:latin typeface="Arial" panose="020B0604020202020204" pitchFamily="34" charset="0"/>
              <a:cs typeface="Arial" panose="020B0604020202020204" pitchFamily="34" charset="0"/>
            </a:endParaRP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regression</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in basic literacy and numeracy </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fine motor skills</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physical fitness </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language skills </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social interaction</a:t>
            </a:r>
          </a:p>
          <a:p>
            <a:pPr marL="1257300" lvl="2" indent="-342900">
              <a:buFont typeface="Wingdings" pitchFamily="2" charset="2"/>
              <a:buChar char="Ø"/>
            </a:pPr>
            <a:r>
              <a:rPr lang="en-GB" sz="2400" dirty="0">
                <a:solidFill>
                  <a:schemeClr val="bg1"/>
                </a:solidFill>
                <a:latin typeface="Arial" panose="020B0604020202020204" pitchFamily="34" charset="0"/>
                <a:cs typeface="Arial" panose="020B0604020202020204" pitchFamily="34" charset="0"/>
              </a:rPr>
              <a:t>mental health</a:t>
            </a:r>
          </a:p>
          <a:p>
            <a:r>
              <a:rPr lang="en-GB" dirty="0">
                <a:solidFill>
                  <a:schemeClr val="bg1"/>
                </a:solidFill>
                <a:latin typeface="Arial" panose="020B0604020202020204" pitchFamily="34" charset="0"/>
                <a:cs typeface="Arial" panose="020B0604020202020204" pitchFamily="34" charset="0"/>
              </a:rPr>
              <a:t/>
            </a:r>
            <a:br>
              <a:rPr lang="en-GB" dirty="0">
                <a:solidFill>
                  <a:schemeClr val="bg1"/>
                </a:solidFill>
                <a:latin typeface="Arial" panose="020B0604020202020204" pitchFamily="34" charset="0"/>
                <a:cs typeface="Arial" panose="020B0604020202020204" pitchFamily="34" charset="0"/>
              </a:rPr>
            </a:br>
            <a:endParaRPr lang="en-GB"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Issues were not about social disadvantage but parenting capacity.</a:t>
            </a:r>
            <a:endParaRPr lang="en-GB" sz="2400" b="0" i="0" u="none" strike="noStrike" dirty="0">
              <a:solidFill>
                <a:schemeClr val="bg1"/>
              </a:solidFill>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 xmlns:a16="http://schemas.microsoft.com/office/drawing/2014/main" id="{46C96BD9-3377-584E-B215-EE8FB9B8C169}"/>
              </a:ext>
            </a:extLst>
          </p:cNvPr>
          <p:cNvSpPr/>
          <p:nvPr/>
        </p:nvSpPr>
        <p:spPr>
          <a:xfrm>
            <a:off x="571500" y="476518"/>
            <a:ext cx="11244263" cy="1074403"/>
          </a:xfrm>
          <a:prstGeom prst="rect">
            <a:avLst/>
          </a:prstGeom>
        </p:spPr>
        <p:txBody>
          <a:bodyPr vert="horz" lIns="91440" tIns="45720" rIns="91440" bIns="45720" rtlCol="0" anchor="ctr">
            <a:noAutofit/>
          </a:bodyPr>
          <a:lstStyle/>
          <a:p>
            <a:pPr algn="ctr">
              <a:lnSpc>
                <a:spcPct val="90000"/>
              </a:lnSpc>
              <a:spcBef>
                <a:spcPct val="0"/>
              </a:spcBef>
            </a:pPr>
            <a:r>
              <a:rPr lang="en-GB" sz="4000" b="1" dirty="0">
                <a:solidFill>
                  <a:schemeClr val="bg1"/>
                </a:solidFill>
                <a:latin typeface="Arial" panose="020B0604020202020204" pitchFamily="34" charset="0"/>
                <a:ea typeface="+mj-ea"/>
                <a:cs typeface="Arial" panose="020B0604020202020204" pitchFamily="34" charset="0"/>
              </a:rPr>
              <a:t>Schools firefighting the </a:t>
            </a:r>
          </a:p>
          <a:p>
            <a:pPr algn="ctr">
              <a:lnSpc>
                <a:spcPct val="90000"/>
              </a:lnSpc>
              <a:spcBef>
                <a:spcPct val="0"/>
              </a:spcBef>
            </a:pPr>
            <a:r>
              <a:rPr lang="en-GB" sz="4000" b="1" dirty="0">
                <a:solidFill>
                  <a:schemeClr val="bg1"/>
                </a:solidFill>
                <a:latin typeface="Arial" panose="020B0604020202020204" pitchFamily="34" charset="0"/>
                <a:ea typeface="+mj-ea"/>
                <a:cs typeface="Arial" panose="020B0604020202020204" pitchFamily="34" charset="0"/>
              </a:rPr>
              <a:t>effects of Lockdown  </a:t>
            </a:r>
          </a:p>
        </p:txBody>
      </p:sp>
    </p:spTree>
    <p:extLst>
      <p:ext uri="{BB962C8B-B14F-4D97-AF65-F5344CB8AC3E}">
        <p14:creationId xmlns:p14="http://schemas.microsoft.com/office/powerpoint/2010/main" val="26337887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TextBox 1"/>
          <p:cNvSpPr txBox="1">
            <a:spLocks noChangeArrowheads="1"/>
          </p:cNvSpPr>
          <p:nvPr/>
        </p:nvSpPr>
        <p:spPr bwMode="auto">
          <a:xfrm>
            <a:off x="798490" y="2659063"/>
            <a:ext cx="10975998"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3200" dirty="0">
                <a:solidFill>
                  <a:schemeClr val="bg1"/>
                </a:solidFill>
                <a:latin typeface="Arial" panose="020B0604020202020204" pitchFamily="34" charset="0"/>
                <a:cs typeface="Arial" panose="020B0604020202020204" pitchFamily="34" charset="0"/>
              </a:rPr>
              <a:t>“Schools should make decisions based on the needs of each individual child.</a:t>
            </a:r>
          </a:p>
          <a:p>
            <a:pPr algn="ctr" eaLnBrk="1" hangingPunct="1"/>
            <a:r>
              <a:rPr lang="en-US" sz="3200" dirty="0">
                <a:solidFill>
                  <a:schemeClr val="bg1"/>
                </a:solidFill>
                <a:latin typeface="Arial" panose="020B0604020202020204" pitchFamily="34" charset="0"/>
                <a:cs typeface="Arial" panose="020B0604020202020204" pitchFamily="34" charset="0"/>
              </a:rPr>
              <a:t> </a:t>
            </a:r>
          </a:p>
          <a:p>
            <a:pPr algn="ctr" eaLnBrk="1" hangingPunct="1"/>
            <a:r>
              <a:rPr lang="en-US" sz="3200" dirty="0">
                <a:solidFill>
                  <a:schemeClr val="bg1"/>
                </a:solidFill>
                <a:latin typeface="Arial" panose="020B0604020202020204" pitchFamily="34" charset="0"/>
                <a:cs typeface="Arial" panose="020B0604020202020204" pitchFamily="34" charset="0"/>
              </a:rPr>
              <a:t>Some children have lost a lot of time.”   </a:t>
            </a:r>
          </a:p>
          <a:p>
            <a:pPr eaLnBrk="1" hangingPunct="1"/>
            <a:endParaRPr lang="en-US" sz="1800" dirty="0">
              <a:solidFill>
                <a:schemeClr val="bg1"/>
              </a:solidFill>
              <a:latin typeface="Arial" panose="020B0604020202020204" pitchFamily="34" charset="0"/>
              <a:cs typeface="Arial" panose="020B0604020202020204" pitchFamily="34" charset="0"/>
            </a:endParaRPr>
          </a:p>
          <a:p>
            <a:pPr eaLnBrk="1" hangingPunct="1"/>
            <a:endParaRPr lang="en-US" sz="1800" dirty="0">
              <a:solidFill>
                <a:schemeClr val="bg1"/>
              </a:solidFill>
            </a:endParaRPr>
          </a:p>
        </p:txBody>
      </p:sp>
      <p:sp>
        <p:nvSpPr>
          <p:cNvPr id="5122" name="TextBox 2"/>
          <p:cNvSpPr txBox="1">
            <a:spLocks noChangeArrowheads="1"/>
          </p:cNvSpPr>
          <p:nvPr/>
        </p:nvSpPr>
        <p:spPr bwMode="auto">
          <a:xfrm>
            <a:off x="3937000" y="1027113"/>
            <a:ext cx="4967288" cy="1016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en-US" altLang="en-US" dirty="0">
                <a:solidFill>
                  <a:schemeClr val="bg1"/>
                </a:solidFill>
              </a:rPr>
              <a:t>“Rebuilding”</a:t>
            </a:r>
          </a:p>
        </p:txBody>
      </p:sp>
      <p:sp>
        <p:nvSpPr>
          <p:cNvPr id="23555" name="Rectangle 1"/>
          <p:cNvSpPr>
            <a:spLocks noChangeArrowheads="1"/>
          </p:cNvSpPr>
          <p:nvPr/>
        </p:nvSpPr>
        <p:spPr bwMode="auto">
          <a:xfrm>
            <a:off x="6697663" y="5383213"/>
            <a:ext cx="50768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dirty="0">
                <a:solidFill>
                  <a:schemeClr val="bg1"/>
                </a:solidFill>
                <a:latin typeface="Arial" panose="020B0604020202020204" pitchFamily="34" charset="0"/>
                <a:cs typeface="Arial" panose="020B0604020202020204" pitchFamily="34" charset="0"/>
              </a:rPr>
              <a:t>Amanda Spielman,</a:t>
            </a:r>
          </a:p>
          <a:p>
            <a:r>
              <a:rPr lang="en-US" sz="2200" dirty="0">
                <a:solidFill>
                  <a:schemeClr val="bg1"/>
                </a:solidFill>
                <a:latin typeface="Arial" panose="020B0604020202020204" pitchFamily="34" charset="0"/>
                <a:cs typeface="Arial" panose="020B0604020202020204" pitchFamily="34" charset="0"/>
              </a:rPr>
              <a:t>Ofsted Chief Inspector of Schools.</a:t>
            </a:r>
          </a:p>
          <a:p>
            <a:r>
              <a:rPr lang="en-US" sz="2200" dirty="0">
                <a:solidFill>
                  <a:schemeClr val="bg1"/>
                </a:solidFill>
                <a:latin typeface="Arial" panose="020B0604020202020204" pitchFamily="34" charset="0"/>
                <a:cs typeface="Arial" panose="020B0604020202020204" pitchFamily="34" charset="0"/>
              </a:rPr>
              <a:t>BBC Radio 4 interview 6</a:t>
            </a:r>
            <a:r>
              <a:rPr lang="en-US" sz="2200" baseline="30000" dirty="0">
                <a:solidFill>
                  <a:schemeClr val="bg1"/>
                </a:solidFill>
                <a:latin typeface="Arial" panose="020B0604020202020204" pitchFamily="34" charset="0"/>
                <a:cs typeface="Arial" panose="020B0604020202020204" pitchFamily="34" charset="0"/>
              </a:rPr>
              <a:t>th</a:t>
            </a:r>
            <a:r>
              <a:rPr lang="en-US" sz="2200" dirty="0">
                <a:solidFill>
                  <a:schemeClr val="bg1"/>
                </a:solidFill>
                <a:latin typeface="Arial" panose="020B0604020202020204" pitchFamily="34" charset="0"/>
                <a:cs typeface="Arial" panose="020B0604020202020204" pitchFamily="34" charset="0"/>
              </a:rPr>
              <a:t> July, 2020. </a:t>
            </a:r>
            <a:endParaRPr lang="en-GB" sz="22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848628" y="214441"/>
            <a:ext cx="9601150" cy="646331"/>
          </a:xfrm>
          <a:prstGeom prst="rect">
            <a:avLst/>
          </a:prstGeom>
          <a:noFill/>
        </p:spPr>
        <p:txBody>
          <a:bodyPr wrap="square" rtlCol="0">
            <a:spAutoFit/>
          </a:bodyPr>
          <a:lstStyle/>
          <a:p>
            <a:r>
              <a:rPr lang="en-US" sz="3600" dirty="0">
                <a:solidFill>
                  <a:schemeClr val="bg1"/>
                </a:solidFill>
                <a:latin typeface="Arial" panose="020B0604020202020204" pitchFamily="34" charset="0"/>
                <a:cs typeface="Arial" panose="020B0604020202020204" pitchFamily="34" charset="0"/>
              </a:rPr>
              <a:t>‘Education settings </a:t>
            </a:r>
            <a:r>
              <a:rPr lang="mr-IN" dirty="0">
                <a:solidFill>
                  <a:schemeClr val="bg1"/>
                </a:solidFill>
                <a:latin typeface="Arial" panose="020B0604020202020204" pitchFamily="34" charset="0"/>
              </a:rPr>
              <a:t>…</a:t>
            </a:r>
            <a:r>
              <a:rPr lang="en-GB" dirty="0">
                <a:solidFill>
                  <a:schemeClr val="bg1"/>
                </a:solidFill>
                <a:latin typeface="Arial" panose="020B0604020202020204" pitchFamily="34" charset="0"/>
                <a:cs typeface="Arial" panose="020B0604020202020204" pitchFamily="34" charset="0"/>
              </a:rPr>
              <a:t>.</a:t>
            </a:r>
            <a:endParaRPr lang="en-US"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296863" y="1054412"/>
            <a:ext cx="13981252" cy="4801314"/>
          </a:xfrm>
          <a:prstGeom prst="rect">
            <a:avLst/>
          </a:prstGeom>
          <a:noFill/>
        </p:spPr>
        <p:txBody>
          <a:bodyPr wrap="square" rtlCol="0">
            <a:spAutoFit/>
          </a:bodyPr>
          <a:lstStyle/>
          <a:p>
            <a:r>
              <a:rPr lang="en-GB" sz="3200" dirty="0">
                <a:solidFill>
                  <a:schemeClr val="bg1"/>
                </a:solidFill>
                <a:latin typeface="Arial" panose="020B0604020202020204" pitchFamily="34" charset="0"/>
                <a:cs typeface="Arial" panose="020B0604020202020204" pitchFamily="34" charset="0"/>
              </a:rPr>
              <a:t>               </a:t>
            </a:r>
            <a:r>
              <a:rPr lang="mr-IN" sz="3200" dirty="0">
                <a:solidFill>
                  <a:schemeClr val="bg1"/>
                </a:solidFill>
                <a:latin typeface="Arial" panose="020B0604020202020204" pitchFamily="34" charset="0"/>
              </a:rPr>
              <a:t>……</a:t>
            </a:r>
            <a:r>
              <a:rPr lang="en-GB" sz="3200" dirty="0">
                <a:solidFill>
                  <a:schemeClr val="bg1"/>
                </a:solidFill>
                <a:latin typeface="Arial" panose="020B0604020202020204" pitchFamily="34" charset="0"/>
                <a:cs typeface="Arial" panose="020B0604020202020204" pitchFamily="34" charset="0"/>
              </a:rPr>
              <a:t>are critical to aid recovery from trauma.’</a:t>
            </a:r>
          </a:p>
          <a:p>
            <a:endParaRPr lang="en-GB" sz="3200" dirty="0">
              <a:solidFill>
                <a:schemeClr val="bg1"/>
              </a:solidFill>
            </a:endParaRPr>
          </a:p>
          <a:p>
            <a:r>
              <a:rPr lang="en-US" dirty="0">
                <a:solidFill>
                  <a:schemeClr val="bg1"/>
                </a:solidFill>
                <a:latin typeface="Arial" panose="020B0604020202020204" pitchFamily="34" charset="0"/>
                <a:cs typeface="Arial" panose="020B0604020202020204" pitchFamily="34" charset="0"/>
              </a:rPr>
              <a:t>Professor Prathiba Chitsabesan, National Clinical Director for </a:t>
            </a:r>
            <a:r>
              <a:rPr lang="en-US" dirty="0" smtClean="0">
                <a:solidFill>
                  <a:schemeClr val="bg1"/>
                </a:solidFill>
                <a:latin typeface="Arial" panose="020B0604020202020204" pitchFamily="34" charset="0"/>
                <a:cs typeface="Arial" panose="020B0604020202020204" pitchFamily="34" charset="0"/>
              </a:rPr>
              <a:t>Children </a:t>
            </a:r>
            <a:r>
              <a:rPr lang="en-US" dirty="0">
                <a:solidFill>
                  <a:schemeClr val="bg1"/>
                </a:solidFill>
                <a:latin typeface="Arial" panose="020B0604020202020204" pitchFamily="34" charset="0"/>
                <a:cs typeface="Arial" panose="020B0604020202020204" pitchFamily="34" charset="0"/>
              </a:rPr>
              <a:t>and Young People’s Mental Health. NHS</a:t>
            </a:r>
          </a:p>
          <a:p>
            <a:r>
              <a:rPr lang="en-US" sz="3200" dirty="0">
                <a:solidFill>
                  <a:schemeClr val="bg1"/>
                </a:solidFill>
              </a:rPr>
              <a:t>             </a:t>
            </a:r>
          </a:p>
          <a:p>
            <a:endParaRPr lang="en-GB" sz="3200" dirty="0">
              <a:solidFill>
                <a:schemeClr val="bg1"/>
              </a:solidFill>
            </a:endParaRPr>
          </a:p>
          <a:p>
            <a:endParaRPr lang="en-GB" sz="3200" dirty="0">
              <a:solidFill>
                <a:schemeClr val="bg1"/>
              </a:solidFill>
            </a:endParaRPr>
          </a:p>
          <a:p>
            <a:endParaRPr lang="en-US" sz="3200" dirty="0">
              <a:solidFill>
                <a:schemeClr val="bg1"/>
              </a:solidFill>
            </a:endParaRPr>
          </a:p>
          <a:p>
            <a:r>
              <a:rPr lang="en-US" sz="3200" dirty="0">
                <a:solidFill>
                  <a:schemeClr val="bg1"/>
                </a:solidFill>
              </a:rPr>
              <a:t>                           </a:t>
            </a:r>
          </a:p>
          <a:p>
            <a:endParaRPr lang="en-GB" sz="3200" dirty="0">
              <a:solidFill>
                <a:schemeClr val="bg1"/>
              </a:solidFill>
            </a:endParaRPr>
          </a:p>
          <a:p>
            <a:r>
              <a:rPr lang="en-GB" sz="3200" dirty="0">
                <a:solidFill>
                  <a:schemeClr val="bg1"/>
                </a:solidFill>
              </a:rPr>
              <a:t> </a:t>
            </a:r>
            <a:endParaRPr lang="en-US" sz="3200" dirty="0">
              <a:solidFill>
                <a:schemeClr val="bg1"/>
              </a:solidFill>
            </a:endParaRPr>
          </a:p>
        </p:txBody>
      </p:sp>
      <p:pic>
        <p:nvPicPr>
          <p:cNvPr id="6" name="Content Placeholder 3" descr="school-children-300x200.jpg">
            <a:extLst>
              <a:ext uri="{FF2B5EF4-FFF2-40B4-BE49-F238E27FC236}">
                <a16:creationId xmlns="" xmlns:a16="http://schemas.microsoft.com/office/drawing/2014/main" id="{5F30D345-2D0C-3E4B-B322-FB66086FA31B}"/>
              </a:ext>
            </a:extLst>
          </p:cNvPr>
          <p:cNvPicPr>
            <a:picLocks noChangeAspect="1"/>
          </p:cNvPicPr>
          <p:nvPr/>
        </p:nvPicPr>
        <p:blipFill>
          <a:blip r:embed="rId2">
            <a:extLst>
              <a:ext uri="{28A0092B-C50C-407E-A947-70E740481C1C}">
                <a14:useLocalDpi xmlns:a14="http://schemas.microsoft.com/office/drawing/2010/main" val="0"/>
              </a:ext>
            </a:extLst>
          </a:blip>
          <a:srcRect t="18965" b="18965"/>
          <a:stretch>
            <a:fillRect/>
          </a:stretch>
        </p:blipFill>
        <p:spPr>
          <a:xfrm>
            <a:off x="2910626" y="3098966"/>
            <a:ext cx="7247927" cy="2999180"/>
          </a:xfrm>
          <a:prstGeom prst="rect">
            <a:avLst/>
          </a:prstGeom>
        </p:spPr>
      </p:pic>
    </p:spTree>
    <p:extLst>
      <p:ext uri="{BB962C8B-B14F-4D97-AF65-F5344CB8AC3E}">
        <p14:creationId xmlns:p14="http://schemas.microsoft.com/office/powerpoint/2010/main" val="26428689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Box 1">
            <a:extLst>
              <a:ext uri="{FF2B5EF4-FFF2-40B4-BE49-F238E27FC236}">
                <a16:creationId xmlns="" xmlns:a16="http://schemas.microsoft.com/office/drawing/2014/main" id="{2A6FB4E1-F816-E54B-B4E6-7178EA942307}"/>
              </a:ext>
            </a:extLst>
          </p:cNvPr>
          <p:cNvSpPr txBox="1">
            <a:spLocks noChangeArrowheads="1"/>
          </p:cNvSpPr>
          <p:nvPr/>
        </p:nvSpPr>
        <p:spPr bwMode="auto">
          <a:xfrm>
            <a:off x="1952625" y="1000126"/>
            <a:ext cx="8229600" cy="1584325"/>
          </a:xfrm>
          <a:prstGeom prst="rect">
            <a:avLst/>
          </a:prstGeom>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stStyle>
          <a:p>
            <a:r>
              <a:rPr lang="en-GB" dirty="0">
                <a:solidFill>
                  <a:schemeClr val="bg1"/>
                </a:solidFill>
              </a:rPr>
              <a:t>How do we keep our young people emotionally strong?</a:t>
            </a:r>
          </a:p>
        </p:txBody>
      </p:sp>
      <p:grpSp>
        <p:nvGrpSpPr>
          <p:cNvPr id="3" name="Group 2">
            <a:extLst>
              <a:ext uri="{FF2B5EF4-FFF2-40B4-BE49-F238E27FC236}">
                <a16:creationId xmlns="" xmlns:a16="http://schemas.microsoft.com/office/drawing/2014/main" id="{2A4EE924-6531-3947-9B2C-44C15425FD38}"/>
              </a:ext>
            </a:extLst>
          </p:cNvPr>
          <p:cNvGrpSpPr>
            <a:grpSpLocks/>
          </p:cNvGrpSpPr>
          <p:nvPr/>
        </p:nvGrpSpPr>
        <p:grpSpPr bwMode="auto">
          <a:xfrm>
            <a:off x="3655256" y="2826067"/>
            <a:ext cx="5024510" cy="3448124"/>
            <a:chOff x="1429" y="1752"/>
            <a:chExt cx="2947" cy="2211"/>
          </a:xfrm>
        </p:grpSpPr>
        <p:pic>
          <p:nvPicPr>
            <p:cNvPr id="4" name="Picture 3">
              <a:extLst>
                <a:ext uri="{FF2B5EF4-FFF2-40B4-BE49-F238E27FC236}">
                  <a16:creationId xmlns="" xmlns:a16="http://schemas.microsoft.com/office/drawing/2014/main" id="{68118B1F-605B-5C43-B40C-6927C62B9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 y="1752"/>
              <a:ext cx="2948" cy="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Text Box 4">
              <a:extLst>
                <a:ext uri="{FF2B5EF4-FFF2-40B4-BE49-F238E27FC236}">
                  <a16:creationId xmlns="" xmlns:a16="http://schemas.microsoft.com/office/drawing/2014/main" id="{A5ED64F3-DF4F-0E46-AE76-BCF6657CE1C5}"/>
                </a:ext>
              </a:extLst>
            </p:cNvPr>
            <p:cNvSpPr txBox="1">
              <a:spLocks noChangeArrowheads="1"/>
            </p:cNvSpPr>
            <p:nvPr/>
          </p:nvSpPr>
          <p:spPr bwMode="auto">
            <a:xfrm>
              <a:off x="1429" y="1752"/>
              <a:ext cx="2948" cy="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800" dirty="0"/>
            </a:p>
          </p:txBody>
        </p:sp>
      </p:grpSp>
    </p:spTree>
    <p:extLst>
      <p:ext uri="{BB962C8B-B14F-4D97-AF65-F5344CB8AC3E}">
        <p14:creationId xmlns:p14="http://schemas.microsoft.com/office/powerpoint/2010/main" val="31279917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additive="repl">
                                        <p:cTn id="6" dur="1" fill="hold">
                                          <p:stCondLst>
                                            <p:cond delay="0"/>
                                          </p:stCondLst>
                                        </p:cTn>
                                        <p:tgtEl>
                                          <p:spTgt spid="3"/>
                                        </p:tgtEl>
                                        <p:attrNameLst>
                                          <p:attrName>style.visibility</p:attrName>
                                        </p:attrNameLst>
                                      </p:cBhvr>
                                      <p:to>
                                        <p:strVal val="visible"/>
                                      </p:to>
                                    </p:set>
                                    <p:anim calcmode="lin" valueType="num">
                                      <p:cBhvr additive="repl">
                                        <p:cTn id="7" dur="500" fill="hold"/>
                                        <p:tgtEl>
                                          <p:spTgt spid="3"/>
                                        </p:tgtEl>
                                        <p:attrNameLst>
                                          <p:attrName>ppt_w</p:attrName>
                                        </p:attrNameLst>
                                      </p:cBhvr>
                                      <p:tavLst>
                                        <p:tav tm="100000">
                                          <p:val>
                                            <p:fltVal val="0"/>
                                          </p:val>
                                        </p:tav>
                                        <p:tav>
                                          <p:val>
                                            <p:strVal val="#ppt_w"/>
                                          </p:val>
                                        </p:tav>
                                      </p:tavLst>
                                    </p:anim>
                                    <p:anim calcmode="lin" valueType="num">
                                      <p:cBhvr additive="repl">
                                        <p:cTn id="8" dur="500" fill="hold"/>
                                        <p:tgtEl>
                                          <p:spTgt spid="3"/>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6EC5A51-554B-F04A-96AF-2A2B3078831D}"/>
              </a:ext>
            </a:extLst>
          </p:cNvPr>
          <p:cNvSpPr/>
          <p:nvPr/>
        </p:nvSpPr>
        <p:spPr>
          <a:xfrm>
            <a:off x="1873769" y="3061898"/>
            <a:ext cx="8814218" cy="3077766"/>
          </a:xfrm>
          <a:prstGeom prst="rect">
            <a:avLst/>
          </a:prstGeom>
        </p:spPr>
        <p:txBody>
          <a:bodyPr wrap="square">
            <a:spAutoFit/>
          </a:bodyPr>
          <a:lstStyle/>
          <a:p>
            <a:pPr marL="471488" lvl="1" indent="-457200">
              <a:buSzPct val="95000"/>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holistic recovery, for all </a:t>
            </a:r>
          </a:p>
          <a:p>
            <a:pPr marL="457200" indent="-457200">
              <a:buSzPct val="95000"/>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focussed recovery … a personalised, needs led approach</a:t>
            </a:r>
          </a:p>
          <a:p>
            <a:pPr marL="457200" indent="-457200">
              <a:buSzPct val="95000"/>
              <a:buFont typeface="Arial" panose="020B0604020202020204" pitchFamily="34" charset="0"/>
              <a:buChar char="•"/>
            </a:pPr>
            <a:r>
              <a:rPr lang="en-GB" sz="2800" dirty="0">
                <a:solidFill>
                  <a:schemeClr val="bg1"/>
                </a:solidFill>
                <a:latin typeface="Arial" panose="020B0604020202020204" pitchFamily="34" charset="0"/>
                <a:cs typeface="Arial" panose="020B0604020202020204" pitchFamily="34" charset="0"/>
              </a:rPr>
              <a:t>deep recovery - enabling a longer period of exploration of the trauma</a:t>
            </a:r>
            <a:r>
              <a:rPr lang="en-GB" dirty="0">
                <a:solidFill>
                  <a:schemeClr val="bg1"/>
                </a:solidFill>
                <a:latin typeface="Arial" panose="020B0604020202020204" pitchFamily="34" charset="0"/>
                <a:cs typeface="Arial" panose="020B0604020202020204" pitchFamily="34" charset="0"/>
              </a:rPr>
              <a:t/>
            </a:r>
            <a:br>
              <a:rPr lang="en-GB" dirty="0">
                <a:solidFill>
                  <a:schemeClr val="bg1"/>
                </a:solidFill>
                <a:latin typeface="Arial" panose="020B0604020202020204" pitchFamily="34" charset="0"/>
                <a:cs typeface="Arial" panose="020B0604020202020204" pitchFamily="34" charset="0"/>
              </a:rPr>
            </a:br>
            <a:endParaRPr lang="en-GB" dirty="0">
              <a:solidFill>
                <a:schemeClr val="bg1"/>
              </a:solidFill>
              <a:latin typeface="Arial" panose="020B0604020202020204" pitchFamily="34" charset="0"/>
              <a:cs typeface="Arial" panose="020B0604020202020204" pitchFamily="34" charset="0"/>
            </a:endParaRPr>
          </a:p>
          <a:p>
            <a:endParaRPr lang="en-GB" i="1" dirty="0">
              <a:solidFill>
                <a:schemeClr val="bg1"/>
              </a:solidFill>
              <a:latin typeface="Calibri" panose="020F0502020204030204" pitchFamily="34" charset="0"/>
            </a:endParaRPr>
          </a:p>
          <a:p>
            <a:endParaRPr lang="en-GB" i="1" dirty="0">
              <a:solidFill>
                <a:schemeClr val="bg1"/>
              </a:solidFill>
              <a:latin typeface="Calibri" panose="020F0502020204030204" pitchFamily="34" charset="0"/>
            </a:endParaRPr>
          </a:p>
        </p:txBody>
      </p:sp>
      <p:sp>
        <p:nvSpPr>
          <p:cNvPr id="3" name="Rectangle 2">
            <a:extLst>
              <a:ext uri="{FF2B5EF4-FFF2-40B4-BE49-F238E27FC236}">
                <a16:creationId xmlns="" xmlns:a16="http://schemas.microsoft.com/office/drawing/2014/main" id="{A73FA872-9A0D-7742-8043-FE95FACA4B20}"/>
              </a:ext>
            </a:extLst>
          </p:cNvPr>
          <p:cNvSpPr/>
          <p:nvPr/>
        </p:nvSpPr>
        <p:spPr>
          <a:xfrm>
            <a:off x="1216505" y="845907"/>
            <a:ext cx="9471482" cy="2215991"/>
          </a:xfrm>
          <a:prstGeom prst="rect">
            <a:avLst/>
          </a:prstGeom>
        </p:spPr>
        <p:txBody>
          <a:bodyPr wrap="square">
            <a:spAutoFit/>
          </a:bodyPr>
          <a:lstStyle/>
          <a:p>
            <a:pPr algn="ctr"/>
            <a:r>
              <a:rPr lang="en-GB" sz="6000" b="1" dirty="0">
                <a:ln w="13462">
                  <a:solidFill>
                    <a:schemeClr val="bg1"/>
                  </a:solidFill>
                  <a:prstDash val="solid"/>
                </a:ln>
                <a:solidFill>
                  <a:schemeClr val="bg1"/>
                </a:solidFill>
                <a:latin typeface="Arial" panose="020B0604020202020204" pitchFamily="34" charset="0"/>
                <a:cs typeface="Arial" panose="020B0604020202020204" pitchFamily="34" charset="0"/>
              </a:rPr>
              <a:t>Phases of the Recovery Curriculum</a:t>
            </a:r>
          </a:p>
          <a:p>
            <a:pPr algn="ctr"/>
            <a:endParaRPr lang="en-GB" b="1" dirty="0">
              <a:ln w="13462">
                <a:solidFill>
                  <a:schemeClr val="bg1"/>
                </a:solidFill>
                <a:prstDash val="solid"/>
              </a:ln>
              <a:solidFill>
                <a:schemeClr val="bg1"/>
              </a:solidFill>
              <a:effectLst>
                <a:outerShdw dist="38100" dir="2700000" algn="bl" rotWithShape="0">
                  <a:schemeClr val="accent5"/>
                </a:outerShdw>
              </a:effectLst>
            </a:endParaRPr>
          </a:p>
        </p:txBody>
      </p:sp>
      <p:pic>
        <p:nvPicPr>
          <p:cNvPr id="4" name="Picture 3">
            <a:extLst>
              <a:ext uri="{FF2B5EF4-FFF2-40B4-BE49-F238E27FC236}">
                <a16:creationId xmlns="" xmlns:a16="http://schemas.microsoft.com/office/drawing/2014/main" id="{BEEAAACA-D778-0B4B-956F-FDAC404A5697}"/>
              </a:ext>
            </a:extLst>
          </p:cNvPr>
          <p:cNvPicPr>
            <a:picLocks noChangeAspect="1"/>
          </p:cNvPicPr>
          <p:nvPr/>
        </p:nvPicPr>
        <p:blipFill>
          <a:blip r:embed="rId2"/>
          <a:stretch>
            <a:fillRect/>
          </a:stretch>
        </p:blipFill>
        <p:spPr>
          <a:xfrm>
            <a:off x="572882" y="4606471"/>
            <a:ext cx="1405622" cy="1405622"/>
          </a:xfrm>
          <a:prstGeom prst="rect">
            <a:avLst/>
          </a:prstGeom>
        </p:spPr>
      </p:pic>
      <p:sp>
        <p:nvSpPr>
          <p:cNvPr id="6" name="TextBox 5"/>
          <p:cNvSpPr txBox="1"/>
          <p:nvPr/>
        </p:nvSpPr>
        <p:spPr>
          <a:xfrm>
            <a:off x="1978504" y="5708776"/>
            <a:ext cx="4705631"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hlinkClick r:id="rId3">
                  <a:extLst>
                    <a:ext uri="{A12FA001-AC4F-418D-AE19-62706E023703}">
                      <ahyp:hlinkClr xmlns="" xmlns:ahyp="http://schemas.microsoft.com/office/drawing/2018/hyperlinkcolor" val="tx"/>
                    </a:ext>
                  </a:extLst>
                </a:hlinkClick>
              </a:rPr>
              <a:t>www.recoverycurriculum.org</a:t>
            </a:r>
            <a:endParaRPr 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55301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C218124-B527-D945-B4A8-6EA30784D5C7}"/>
              </a:ext>
            </a:extLst>
          </p:cNvPr>
          <p:cNvSpPr/>
          <p:nvPr/>
        </p:nvSpPr>
        <p:spPr>
          <a:xfrm>
            <a:off x="989351" y="1920817"/>
            <a:ext cx="10343213" cy="5262979"/>
          </a:xfrm>
          <a:prstGeom prst="rect">
            <a:avLst/>
          </a:prstGeom>
        </p:spPr>
        <p:txBody>
          <a:bodyPr wrap="square">
            <a:spAutoFit/>
          </a:bodyPr>
          <a:lstStyle/>
          <a:p>
            <a:pPr>
              <a:tabLst>
                <a:tab pos="1339850" algn="l"/>
              </a:tabLst>
            </a:pPr>
            <a:r>
              <a:rPr lang="en-GB" sz="2400" b="1" i="1" dirty="0">
                <a:solidFill>
                  <a:schemeClr val="bg1"/>
                </a:solidFill>
                <a:latin typeface="Arial" panose="020B0604020202020204" pitchFamily="34" charset="0"/>
                <a:cs typeface="Arial" panose="020B0604020202020204" pitchFamily="34" charset="0"/>
              </a:rPr>
              <a:t>Lever 1</a:t>
            </a:r>
            <a:r>
              <a:rPr lang="en-GB" sz="2400" i="1" dirty="0">
                <a:solidFill>
                  <a:schemeClr val="bg1"/>
                </a:solidFill>
                <a:latin typeface="Arial" panose="020B0604020202020204" pitchFamily="34" charset="0"/>
                <a:cs typeface="Arial" panose="020B0604020202020204" pitchFamily="34" charset="0"/>
              </a:rPr>
              <a:t>:  Relationships - Reach out to greet - don’t automatically expect 	them to return joyfully.</a:t>
            </a:r>
          </a:p>
          <a:p>
            <a:pPr>
              <a:tabLst>
                <a:tab pos="1339850" algn="l"/>
              </a:tabLst>
            </a:pPr>
            <a:endParaRPr lang="en-GB" sz="1200" i="1" dirty="0">
              <a:solidFill>
                <a:schemeClr val="bg1"/>
              </a:solidFill>
              <a:latin typeface="Arial" panose="020B0604020202020204" pitchFamily="34" charset="0"/>
              <a:cs typeface="Arial" panose="020B0604020202020204" pitchFamily="34" charset="0"/>
            </a:endParaRPr>
          </a:p>
          <a:p>
            <a:pPr fontAlgn="base">
              <a:tabLst>
                <a:tab pos="1339850" algn="l"/>
              </a:tabLst>
            </a:pPr>
            <a:r>
              <a:rPr lang="en-GB" sz="2400" b="1" i="1" dirty="0">
                <a:solidFill>
                  <a:schemeClr val="bg1"/>
                </a:solidFill>
                <a:latin typeface="Arial" panose="020B0604020202020204" pitchFamily="34" charset="0"/>
                <a:cs typeface="Arial" panose="020B0604020202020204" pitchFamily="34" charset="0"/>
              </a:rPr>
              <a:t>Lever 2</a:t>
            </a:r>
            <a:r>
              <a:rPr lang="en-GB" sz="2400" i="1" dirty="0">
                <a:solidFill>
                  <a:schemeClr val="bg1"/>
                </a:solidFill>
                <a:latin typeface="Arial" panose="020B0604020202020204" pitchFamily="34" charset="0"/>
                <a:cs typeface="Arial" panose="020B0604020202020204" pitchFamily="34" charset="0"/>
              </a:rPr>
              <a:t>:  Community - Engage, listen, understand, grow together.</a:t>
            </a:r>
          </a:p>
          <a:p>
            <a:pPr fontAlgn="base">
              <a:tabLst>
                <a:tab pos="1339850" algn="l"/>
              </a:tabLst>
            </a:pPr>
            <a:endParaRPr lang="en-GB" sz="1200" i="1" dirty="0">
              <a:solidFill>
                <a:schemeClr val="bg1"/>
              </a:solidFill>
              <a:latin typeface="Arial" panose="020B0604020202020204" pitchFamily="34" charset="0"/>
              <a:cs typeface="Arial" panose="020B0604020202020204" pitchFamily="34" charset="0"/>
            </a:endParaRPr>
          </a:p>
          <a:p>
            <a:pPr fontAlgn="base">
              <a:tabLst>
                <a:tab pos="1339850" algn="l"/>
              </a:tabLst>
            </a:pPr>
            <a:r>
              <a:rPr lang="en-GB" sz="2400" b="1" i="1" dirty="0">
                <a:solidFill>
                  <a:schemeClr val="bg1"/>
                </a:solidFill>
                <a:latin typeface="Arial" panose="020B0604020202020204" pitchFamily="34" charset="0"/>
                <a:cs typeface="Arial" panose="020B0604020202020204" pitchFamily="34" charset="0"/>
              </a:rPr>
              <a:t>Lever 3</a:t>
            </a:r>
            <a:r>
              <a:rPr lang="en-GB" sz="2400" i="1" dirty="0">
                <a:solidFill>
                  <a:schemeClr val="bg1"/>
                </a:solidFill>
                <a:latin typeface="Arial" panose="020B0604020202020204" pitchFamily="34" charset="0"/>
                <a:cs typeface="Arial" panose="020B0604020202020204" pitchFamily="34" charset="0"/>
              </a:rPr>
              <a:t>:  Metacognition - Explicitly scaffold teaching to grow confidence as 	a learner.</a:t>
            </a:r>
          </a:p>
          <a:p>
            <a:pPr fontAlgn="base">
              <a:tabLst>
                <a:tab pos="1339850" algn="l"/>
              </a:tabLst>
            </a:pPr>
            <a:endParaRPr lang="en-GB" sz="1200" i="1" dirty="0">
              <a:solidFill>
                <a:schemeClr val="bg1"/>
              </a:solidFill>
              <a:latin typeface="Arial" panose="020B0604020202020204" pitchFamily="34" charset="0"/>
              <a:cs typeface="Arial" panose="020B0604020202020204" pitchFamily="34" charset="0"/>
            </a:endParaRPr>
          </a:p>
          <a:p>
            <a:pPr fontAlgn="base">
              <a:tabLst>
                <a:tab pos="1339850" algn="l"/>
              </a:tabLst>
            </a:pPr>
            <a:r>
              <a:rPr lang="en-GB" sz="2400" b="1" i="1" dirty="0">
                <a:solidFill>
                  <a:schemeClr val="bg1"/>
                </a:solidFill>
                <a:latin typeface="Arial" panose="020B0604020202020204" pitchFamily="34" charset="0"/>
                <a:cs typeface="Arial" panose="020B0604020202020204" pitchFamily="34" charset="0"/>
              </a:rPr>
              <a:t>Lever 4</a:t>
            </a:r>
            <a:r>
              <a:rPr lang="en-GB" sz="2400" i="1" dirty="0">
                <a:solidFill>
                  <a:schemeClr val="bg1"/>
                </a:solidFill>
                <a:latin typeface="Arial" panose="020B0604020202020204" pitchFamily="34" charset="0"/>
                <a:cs typeface="Arial" panose="020B0604020202020204" pitchFamily="34" charset="0"/>
              </a:rPr>
              <a:t>:  Transparent Curriculum - co-construct to show them how you are 	addressing the gaps. </a:t>
            </a:r>
          </a:p>
          <a:p>
            <a:pPr fontAlgn="base">
              <a:tabLst>
                <a:tab pos="1339850" algn="l"/>
              </a:tabLst>
            </a:pPr>
            <a:endParaRPr lang="en-GB" sz="1200" i="1" dirty="0">
              <a:solidFill>
                <a:schemeClr val="bg1"/>
              </a:solidFill>
              <a:latin typeface="Arial" panose="020B0604020202020204" pitchFamily="34" charset="0"/>
              <a:cs typeface="Arial" panose="020B0604020202020204" pitchFamily="34" charset="0"/>
            </a:endParaRPr>
          </a:p>
          <a:p>
            <a:pPr fontAlgn="base">
              <a:tabLst>
                <a:tab pos="1339850" algn="l"/>
              </a:tabLst>
            </a:pPr>
            <a:r>
              <a:rPr lang="en-GB" sz="2400" b="1" i="1" dirty="0">
                <a:solidFill>
                  <a:schemeClr val="bg1"/>
                </a:solidFill>
                <a:latin typeface="Arial" panose="020B0604020202020204" pitchFamily="34" charset="0"/>
                <a:cs typeface="Arial" panose="020B0604020202020204" pitchFamily="34" charset="0"/>
              </a:rPr>
              <a:t>Lever 5</a:t>
            </a:r>
            <a:r>
              <a:rPr lang="en-GB" sz="2400" i="1" dirty="0">
                <a:solidFill>
                  <a:schemeClr val="bg1"/>
                </a:solidFill>
                <a:latin typeface="Arial" panose="020B0604020202020204" pitchFamily="34" charset="0"/>
                <a:cs typeface="Arial" panose="020B0604020202020204" pitchFamily="34" charset="0"/>
              </a:rPr>
              <a:t>:  Space - to be, to rediscover self-image, concept, esteem and 	confidence.</a:t>
            </a:r>
          </a:p>
          <a:p>
            <a:pPr fontAlgn="base">
              <a:tabLst>
                <a:tab pos="1195388" algn="l"/>
              </a:tabLst>
            </a:pPr>
            <a:endParaRPr lang="en-GB" sz="2400" i="1" dirty="0">
              <a:solidFill>
                <a:schemeClr val="bg1"/>
              </a:solidFill>
              <a:latin typeface="Arial" panose="020B0604020202020204" pitchFamily="34" charset="0"/>
              <a:cs typeface="Arial" panose="020B0604020202020204" pitchFamily="34" charset="0"/>
            </a:endParaRPr>
          </a:p>
          <a:p>
            <a:pPr fontAlgn="base">
              <a:tabLst>
                <a:tab pos="1195388" algn="l"/>
              </a:tabLst>
            </a:pPr>
            <a:r>
              <a:rPr lang="en-GB" sz="2400" i="1" dirty="0">
                <a:solidFill>
                  <a:schemeClr val="bg1"/>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hlinkClick r:id="rId2">
                  <a:extLst>
                    <a:ext uri="{A12FA001-AC4F-418D-AE19-62706E023703}">
                      <ahyp:hlinkClr xmlns="" xmlns:ahyp="http://schemas.microsoft.com/office/drawing/2018/hyperlinkcolor" val="tx"/>
                    </a:ext>
                  </a:extLst>
                </a:hlinkClick>
              </a:rPr>
              <a:t>www.recoverycurriculum.org</a:t>
            </a:r>
            <a:endParaRPr lang="en-US" sz="2400" dirty="0">
              <a:solidFill>
                <a:schemeClr val="bg1"/>
              </a:solidFill>
              <a:latin typeface="Arial" panose="020B0604020202020204" pitchFamily="34" charset="0"/>
              <a:cs typeface="Arial" panose="020B0604020202020204" pitchFamily="34" charset="0"/>
            </a:endParaRPr>
          </a:p>
          <a:p>
            <a:pPr fontAlgn="base">
              <a:tabLst>
                <a:tab pos="1195388" algn="l"/>
              </a:tabLst>
            </a:pPr>
            <a:endParaRPr lang="en-GB" sz="2400" i="1" dirty="0">
              <a:solidFill>
                <a:schemeClr val="bg1"/>
              </a:solidFill>
            </a:endParaRPr>
          </a:p>
        </p:txBody>
      </p:sp>
      <p:sp>
        <p:nvSpPr>
          <p:cNvPr id="3" name="Rectangle 2">
            <a:extLst>
              <a:ext uri="{FF2B5EF4-FFF2-40B4-BE49-F238E27FC236}">
                <a16:creationId xmlns="" xmlns:a16="http://schemas.microsoft.com/office/drawing/2014/main" id="{3FCE62BB-1D5C-F644-BD8C-85CFDE2D5CE4}"/>
              </a:ext>
            </a:extLst>
          </p:cNvPr>
          <p:cNvSpPr/>
          <p:nvPr/>
        </p:nvSpPr>
        <p:spPr>
          <a:xfrm>
            <a:off x="2526054" y="0"/>
            <a:ext cx="7288282" cy="1938992"/>
          </a:xfrm>
          <a:prstGeom prst="rect">
            <a:avLst/>
          </a:prstGeom>
          <a:noFill/>
        </p:spPr>
        <p:txBody>
          <a:bodyPr wrap="square" lIns="91440" tIns="45720" rIns="91440" bIns="45720">
            <a:spAutoFit/>
          </a:bodyPr>
          <a:lstStyle/>
          <a:p>
            <a:pPr algn="ctr"/>
            <a:r>
              <a:rPr lang="en-US" sz="4000" b="1" cap="none" spc="0" dirty="0">
                <a:ln w="13462">
                  <a:solidFill>
                    <a:schemeClr val="bg1"/>
                  </a:solidFill>
                  <a:prstDash val="solid"/>
                </a:ln>
                <a:solidFill>
                  <a:schemeClr val="bg1"/>
                </a:solidFill>
                <a:effectLst>
                  <a:outerShdw dist="38100" dir="2700000" algn="bl" rotWithShape="0">
                    <a:schemeClr val="accent5"/>
                  </a:outerShdw>
                </a:effectLst>
                <a:latin typeface="Arial" panose="020B0604020202020204" pitchFamily="34" charset="0"/>
                <a:cs typeface="Arial" panose="020B0604020202020204" pitchFamily="34" charset="0"/>
              </a:rPr>
              <a:t>The 5 </a:t>
            </a:r>
            <a:r>
              <a:rPr lang="en-US" sz="4000" b="1" cap="none" spc="0" dirty="0" smtClean="0">
                <a:ln w="13462">
                  <a:solidFill>
                    <a:schemeClr val="bg1"/>
                  </a:solidFill>
                  <a:prstDash val="solid"/>
                </a:ln>
                <a:solidFill>
                  <a:schemeClr val="bg1"/>
                </a:solidFill>
                <a:effectLst>
                  <a:outerShdw dist="38100" dir="2700000" algn="bl" rotWithShape="0">
                    <a:schemeClr val="accent5"/>
                  </a:outerShdw>
                </a:effectLst>
                <a:latin typeface="Arial" panose="020B0604020202020204" pitchFamily="34" charset="0"/>
                <a:cs typeface="Arial" panose="020B0604020202020204" pitchFamily="34" charset="0"/>
              </a:rPr>
              <a:t>Levers</a:t>
            </a:r>
          </a:p>
          <a:p>
            <a:pPr algn="ctr"/>
            <a:r>
              <a:rPr lang="en-US" sz="4000" b="1" cap="none" spc="0" dirty="0" smtClean="0">
                <a:ln w="13462">
                  <a:solidFill>
                    <a:schemeClr val="bg1"/>
                  </a:solidFill>
                  <a:prstDash val="solid"/>
                </a:ln>
                <a:solidFill>
                  <a:schemeClr val="bg1"/>
                </a:solidFill>
                <a:effectLst>
                  <a:outerShdw dist="38100" dir="2700000" algn="bl" rotWithShape="0">
                    <a:schemeClr val="accent5"/>
                  </a:outerShdw>
                </a:effectLst>
                <a:latin typeface="Arial" panose="020B0604020202020204" pitchFamily="34" charset="0"/>
                <a:cs typeface="Arial" panose="020B0604020202020204" pitchFamily="34" charset="0"/>
              </a:rPr>
              <a:t> to a </a:t>
            </a:r>
          </a:p>
          <a:p>
            <a:pPr algn="ctr"/>
            <a:r>
              <a:rPr lang="en-US" sz="4000" b="1" dirty="0" smtClean="0">
                <a:ln w="13462">
                  <a:solidFill>
                    <a:schemeClr val="bg1"/>
                  </a:solidFill>
                  <a:prstDash val="solid"/>
                </a:ln>
                <a:solidFill>
                  <a:schemeClr val="bg1"/>
                </a:solidFill>
                <a:effectLst>
                  <a:outerShdw dist="38100" dir="2700000" algn="bl" rotWithShape="0">
                    <a:schemeClr val="accent5"/>
                  </a:outerShdw>
                </a:effectLst>
                <a:latin typeface="Arial" panose="020B0604020202020204" pitchFamily="34" charset="0"/>
                <a:cs typeface="Arial" panose="020B0604020202020204" pitchFamily="34" charset="0"/>
              </a:rPr>
              <a:t>Curriculum of Recovery </a:t>
            </a:r>
            <a:endParaRPr lang="en-US" sz="4000" b="1" cap="none" spc="0" dirty="0">
              <a:ln w="13462">
                <a:solidFill>
                  <a:schemeClr val="bg1"/>
                </a:solidFill>
                <a:prstDash val="solid"/>
              </a:ln>
              <a:solidFill>
                <a:schemeClr val="bg1"/>
              </a:solidFill>
              <a:effectLst>
                <a:outerShdw dist="38100" dir="2700000" algn="bl" rotWithShape="0">
                  <a:schemeClr val="accent5"/>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90304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2CE7F11A-DCF4-7E45-B227-294662791151}"/>
              </a:ext>
            </a:extLst>
          </p:cNvPr>
          <p:cNvSpPr/>
          <p:nvPr/>
        </p:nvSpPr>
        <p:spPr>
          <a:xfrm>
            <a:off x="1724237" y="2414838"/>
            <a:ext cx="8670229" cy="3385542"/>
          </a:xfrm>
          <a:prstGeom prst="rect">
            <a:avLst/>
          </a:prstGeom>
        </p:spPr>
        <p:txBody>
          <a:bodyPr wrap="square">
            <a:spAutoFit/>
          </a:bodyPr>
          <a:lstStyle/>
          <a:p>
            <a:r>
              <a:rPr lang="en-GB" dirty="0">
                <a:solidFill>
                  <a:schemeClr val="bg1"/>
                </a:solidFill>
                <a:latin typeface="Helvetica" pitchFamily="2" charset="0"/>
              </a:rPr>
              <a:t/>
            </a:r>
            <a:br>
              <a:rPr lang="en-GB" dirty="0">
                <a:solidFill>
                  <a:schemeClr val="bg1"/>
                </a:solidFill>
                <a:latin typeface="Helvetica" pitchFamily="2" charset="0"/>
              </a:rPr>
            </a:br>
            <a:endParaRPr lang="en-GB" sz="2800" dirty="0">
              <a:solidFill>
                <a:schemeClr val="bg1"/>
              </a:solidFill>
            </a:endParaRPr>
          </a:p>
          <a:p>
            <a:r>
              <a:rPr lang="en-GB" sz="2800" dirty="0">
                <a:solidFill>
                  <a:schemeClr val="bg1"/>
                </a:solidFill>
                <a:latin typeface="Arial" panose="020B0604020202020204" pitchFamily="34" charset="0"/>
                <a:cs typeface="Arial" panose="020B0604020202020204" pitchFamily="34" charset="0"/>
              </a:rPr>
              <a:t>“… we need a curriculum diet which revives, nourishes and sustains the child. If we fail to deliver this we will have some educationally malnourished children.”</a:t>
            </a:r>
          </a:p>
          <a:p>
            <a:endParaRPr lang="en-GB" sz="2800" b="0" i="0" u="none" strike="noStrike" dirty="0">
              <a:solidFill>
                <a:schemeClr val="bg1"/>
              </a:solidFill>
              <a:effectLst/>
              <a:latin typeface="Arial" panose="020B0604020202020204" pitchFamily="34" charset="0"/>
              <a:cs typeface="Arial" panose="020B0604020202020204" pitchFamily="34" charset="0"/>
            </a:endParaRPr>
          </a:p>
          <a:p>
            <a:r>
              <a:rPr lang="en-GB" sz="2800" dirty="0">
                <a:solidFill>
                  <a:schemeClr val="bg1"/>
                </a:solidFill>
                <a:latin typeface="Arial" panose="020B0604020202020204" pitchFamily="34" charset="0"/>
                <a:cs typeface="Arial" panose="020B0604020202020204" pitchFamily="34" charset="0"/>
              </a:rPr>
              <a:t>                         </a:t>
            </a:r>
            <a:r>
              <a:rPr lang="en-GB" sz="2400" dirty="0">
                <a:solidFill>
                  <a:schemeClr val="bg1"/>
                </a:solidFill>
                <a:latin typeface="Arial" panose="020B0604020202020204" pitchFamily="34" charset="0"/>
                <a:cs typeface="Arial" panose="020B0604020202020204" pitchFamily="34" charset="0"/>
              </a:rPr>
              <a:t> Professor Barry Carpenter (2021 </a:t>
            </a:r>
            <a:r>
              <a:rPr lang="mr-IN" sz="2400" dirty="0">
                <a:solidFill>
                  <a:schemeClr val="bg1"/>
                </a:solidFill>
                <a:latin typeface="Arial" panose="020B0604020202020204" pitchFamily="34" charset="0"/>
              </a:rPr>
              <a:t>–</a:t>
            </a:r>
            <a:r>
              <a:rPr lang="en-GB" sz="2400" dirty="0">
                <a:solidFill>
                  <a:schemeClr val="bg1"/>
                </a:solidFill>
                <a:latin typeface="Arial" panose="020B0604020202020204" pitchFamily="34" charset="0"/>
                <a:cs typeface="Arial" panose="020B0604020202020204" pitchFamily="34" charset="0"/>
              </a:rPr>
              <a:t> in press)</a:t>
            </a:r>
            <a:endParaRPr lang="en-GB" sz="2400" b="0" i="0" u="none" strike="noStrike" dirty="0">
              <a:solidFill>
                <a:schemeClr val="bg1"/>
              </a:solidFill>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 xmlns:a16="http://schemas.microsoft.com/office/drawing/2014/main" id="{51E42185-06C4-F641-96B6-8317F303A38F}"/>
              </a:ext>
            </a:extLst>
          </p:cNvPr>
          <p:cNvSpPr/>
          <p:nvPr/>
        </p:nvSpPr>
        <p:spPr>
          <a:xfrm>
            <a:off x="1724237" y="1491508"/>
            <a:ext cx="5141216" cy="923330"/>
          </a:xfrm>
          <a:prstGeom prst="rect">
            <a:avLst/>
          </a:prstGeom>
        </p:spPr>
        <p:txBody>
          <a:bodyPr vert="horz" lIns="91440" tIns="45720" rIns="91440" bIns="45720" rtlCol="0" anchor="ctr">
            <a:normAutofit/>
          </a:bodyPr>
          <a:lstStyle/>
          <a:p>
            <a:pPr algn="ctr">
              <a:lnSpc>
                <a:spcPct val="90000"/>
              </a:lnSpc>
              <a:spcBef>
                <a:spcPct val="0"/>
              </a:spcBef>
            </a:pPr>
            <a:r>
              <a:rPr lang="en-GB" sz="4000" b="1" dirty="0">
                <a:solidFill>
                  <a:schemeClr val="bg1"/>
                </a:solidFill>
                <a:latin typeface="Arial" panose="020B0604020202020204" pitchFamily="34" charset="0"/>
                <a:ea typeface="+mj-ea"/>
                <a:cs typeface="Arial" panose="020B0604020202020204" pitchFamily="34" charset="0"/>
              </a:rPr>
              <a:t>More than ever…</a:t>
            </a:r>
          </a:p>
        </p:txBody>
      </p:sp>
    </p:spTree>
    <p:extLst>
      <p:ext uri="{BB962C8B-B14F-4D97-AF65-F5344CB8AC3E}">
        <p14:creationId xmlns:p14="http://schemas.microsoft.com/office/powerpoint/2010/main" val="139230248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E0452BA5-69E6-D747-BC3F-5410CD685B01}"/>
              </a:ext>
            </a:extLst>
          </p:cNvPr>
          <p:cNvSpPr txBox="1">
            <a:spLocks noChangeArrowheads="1"/>
          </p:cNvSpPr>
          <p:nvPr/>
        </p:nvSpPr>
        <p:spPr bwMode="auto">
          <a:xfrm>
            <a:off x="734096" y="5933524"/>
            <a:ext cx="62299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dirty="0">
                <a:solidFill>
                  <a:schemeClr val="bg1"/>
                </a:solidFill>
                <a:latin typeface="Arial" panose="020B0604020202020204" pitchFamily="34" charset="0"/>
                <a:cs typeface="Arial" panose="020B0604020202020204" pitchFamily="34" charset="0"/>
              </a:rPr>
              <a:t> Free download - </a:t>
            </a:r>
            <a:r>
              <a:rPr lang="en-US" sz="2000" dirty="0">
                <a:solidFill>
                  <a:schemeClr val="bg1"/>
                </a:solidFill>
                <a:latin typeface="Arial" panose="020B0604020202020204" pitchFamily="34" charset="0"/>
                <a:cs typeface="Arial" panose="020B0604020202020204" pitchFamily="34" charset="0"/>
                <a:hlinkClick r:id="rId2">
                  <a:extLst>
                    <a:ext uri="{A12FA001-AC4F-418D-AE19-62706E023703}">
                      <ahyp:hlinkClr xmlns="" xmlns:ahyp="http://schemas.microsoft.com/office/drawing/2018/hyperlinkcolor" val="tx"/>
                    </a:ext>
                  </a:extLst>
                </a:hlinkClick>
              </a:rPr>
              <a:t>www.booksbeyondwords.co.uk</a:t>
            </a:r>
            <a:r>
              <a:rPr lang="en-US" sz="2000" dirty="0">
                <a:solidFill>
                  <a:schemeClr val="bg1"/>
                </a:solidFill>
                <a:latin typeface="Arial" panose="020B0604020202020204" pitchFamily="34" charset="0"/>
                <a:cs typeface="Arial" panose="020B0604020202020204" pitchFamily="34" charset="0"/>
              </a:rPr>
              <a:t> </a:t>
            </a:r>
          </a:p>
        </p:txBody>
      </p:sp>
      <p:pic>
        <p:nvPicPr>
          <p:cNvPr id="3" name="Picture 2" descr="Picture 3">
            <a:extLst>
              <a:ext uri="{FF2B5EF4-FFF2-40B4-BE49-F238E27FC236}">
                <a16:creationId xmlns="" xmlns:a16="http://schemas.microsoft.com/office/drawing/2014/main" id="{1A1789F5-F270-C541-860E-6AFF546F5F02}"/>
              </a:ext>
            </a:extLst>
          </p:cNvPr>
          <p:cNvPicPr/>
          <p:nvPr/>
        </p:nvPicPr>
        <p:blipFill>
          <a:blip r:embed="rId3"/>
          <a:stretch>
            <a:fillRect/>
          </a:stretch>
        </p:blipFill>
        <p:spPr>
          <a:xfrm>
            <a:off x="6671256" y="524366"/>
            <a:ext cx="3807353" cy="5306730"/>
          </a:xfrm>
          <a:prstGeom prst="rect">
            <a:avLst/>
          </a:prstGeom>
          <a:ln w="12700" cap="flat">
            <a:solidFill>
              <a:schemeClr val="accent6">
                <a:lumMod val="75000"/>
              </a:schemeClr>
            </a:solidFill>
            <a:miter lim="400000"/>
          </a:ln>
          <a:effectLst/>
        </p:spPr>
      </p:pic>
      <p:pic>
        <p:nvPicPr>
          <p:cNvPr id="4" name="Picture 3" descr="Picture 2">
            <a:extLst>
              <a:ext uri="{FF2B5EF4-FFF2-40B4-BE49-F238E27FC236}">
                <a16:creationId xmlns="" xmlns:a16="http://schemas.microsoft.com/office/drawing/2014/main" id="{51266ABD-050B-354A-B48E-480345FAD2B5}"/>
              </a:ext>
            </a:extLst>
          </p:cNvPr>
          <p:cNvPicPr/>
          <p:nvPr/>
        </p:nvPicPr>
        <p:blipFill>
          <a:blip r:embed="rId4"/>
          <a:stretch>
            <a:fillRect/>
          </a:stretch>
        </p:blipFill>
        <p:spPr>
          <a:xfrm>
            <a:off x="2056191" y="524366"/>
            <a:ext cx="3511765" cy="5306730"/>
          </a:xfrm>
          <a:prstGeom prst="rect">
            <a:avLst/>
          </a:prstGeom>
          <a:ln w="12700" cap="flat">
            <a:solidFill>
              <a:schemeClr val="accent6">
                <a:lumMod val="75000"/>
              </a:schemeClr>
            </a:solidFill>
            <a:miter lim="400000"/>
          </a:ln>
          <a:effectLst/>
        </p:spPr>
      </p:pic>
    </p:spTree>
    <p:extLst>
      <p:ext uri="{BB962C8B-B14F-4D97-AF65-F5344CB8AC3E}">
        <p14:creationId xmlns:p14="http://schemas.microsoft.com/office/powerpoint/2010/main" val="420646634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Lenny-and-Lily-paperbacks">
            <a:extLst>
              <a:ext uri="{FF2B5EF4-FFF2-40B4-BE49-F238E27FC236}">
                <a16:creationId xmlns="" xmlns:a16="http://schemas.microsoft.com/office/drawing/2014/main" id="{C032EAD2-B6EC-DA46-856B-7059E8F92C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448"/>
          <a:stretch/>
        </p:blipFill>
        <p:spPr bwMode="auto">
          <a:xfrm>
            <a:off x="1995975" y="2459865"/>
            <a:ext cx="8909819" cy="34622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alesforce email header">
            <a:extLst>
              <a:ext uri="{FF2B5EF4-FFF2-40B4-BE49-F238E27FC236}">
                <a16:creationId xmlns="" xmlns:a16="http://schemas.microsoft.com/office/drawing/2014/main" id="{93D62927-64A9-954D-BA28-E85F906D2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972" y="598273"/>
            <a:ext cx="9376828" cy="127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91961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N:\GH9.jpg">
            <a:extLst>
              <a:ext uri="{FF2B5EF4-FFF2-40B4-BE49-F238E27FC236}">
                <a16:creationId xmlns="" xmlns:a16="http://schemas.microsoft.com/office/drawing/2014/main" id="{39201C8D-6257-9E41-8825-277BD6652B3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8039" y="1287887"/>
            <a:ext cx="4618028" cy="5013001"/>
          </a:xfrm>
          <a:prstGeom prst="rect">
            <a:avLst/>
          </a:prstGeom>
          <a:noFill/>
          <a:ln>
            <a:noFill/>
          </a:ln>
        </p:spPr>
      </p:pic>
      <p:sp>
        <p:nvSpPr>
          <p:cNvPr id="3" name="TextBox 2">
            <a:extLst>
              <a:ext uri="{FF2B5EF4-FFF2-40B4-BE49-F238E27FC236}">
                <a16:creationId xmlns="" xmlns:a16="http://schemas.microsoft.com/office/drawing/2014/main" id="{9ABA7D72-4F48-994F-85D5-E28AF2BA15E3}"/>
              </a:ext>
            </a:extLst>
          </p:cNvPr>
          <p:cNvSpPr txBox="1"/>
          <p:nvPr/>
        </p:nvSpPr>
        <p:spPr>
          <a:xfrm>
            <a:off x="7128870" y="1727310"/>
            <a:ext cx="4060907" cy="1938992"/>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Sharing the ‘Lenny and Lily’ stories at Home </a:t>
            </a:r>
          </a:p>
        </p:txBody>
      </p:sp>
    </p:spTree>
    <p:extLst>
      <p:ext uri="{BB962C8B-B14F-4D97-AF65-F5344CB8AC3E}">
        <p14:creationId xmlns:p14="http://schemas.microsoft.com/office/powerpoint/2010/main" val="147387128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EC97C49F-99C1-B143-A180-10B14415E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337" y="1107583"/>
            <a:ext cx="3173630" cy="4502632"/>
          </a:xfrm>
          <a:prstGeom prst="rect">
            <a:avLst/>
          </a:prstGeom>
        </p:spPr>
      </p:pic>
      <p:sp>
        <p:nvSpPr>
          <p:cNvPr id="3" name="TextBox 2">
            <a:extLst>
              <a:ext uri="{FF2B5EF4-FFF2-40B4-BE49-F238E27FC236}">
                <a16:creationId xmlns="" xmlns:a16="http://schemas.microsoft.com/office/drawing/2014/main" id="{61E4F3EA-483E-6946-A199-E1D2E4E86F97}"/>
              </a:ext>
            </a:extLst>
          </p:cNvPr>
          <p:cNvSpPr txBox="1"/>
          <p:nvPr/>
        </p:nvSpPr>
        <p:spPr>
          <a:xfrm>
            <a:off x="4383580" y="3872343"/>
            <a:ext cx="7581573" cy="1292662"/>
          </a:xfrm>
          <a:prstGeom prst="rect">
            <a:avLst/>
          </a:prstGeom>
          <a:noFill/>
        </p:spPr>
        <p:txBody>
          <a:bodyPr wrap="square" rtlCol="0">
            <a:spAutoFit/>
          </a:bodyPr>
          <a:lstStyle/>
          <a:p>
            <a:r>
              <a:rPr lang="en-GB" sz="2200" dirty="0">
                <a:solidFill>
                  <a:schemeClr val="bg1"/>
                </a:solidFill>
                <a:latin typeface="Arial" panose="020B0604020202020204" pitchFamily="34" charset="0"/>
                <a:cs typeface="Arial" panose="020B0604020202020204" pitchFamily="34" charset="0"/>
              </a:rPr>
              <a:t>A wordless story about getting tested for coronavirus. The story shows how testing works at a drive through centre and using a self-test kit at home.</a:t>
            </a:r>
          </a:p>
          <a:p>
            <a:endParaRPr lang="en-GB" sz="1200" dirty="0">
              <a:solidFill>
                <a:schemeClr val="bg1"/>
              </a:solidFill>
            </a:endParaRPr>
          </a:p>
        </p:txBody>
      </p:sp>
      <p:pic>
        <p:nvPicPr>
          <p:cNvPr id="4" name="Picture 3">
            <a:extLst>
              <a:ext uri="{FF2B5EF4-FFF2-40B4-BE49-F238E27FC236}">
                <a16:creationId xmlns="" xmlns:a16="http://schemas.microsoft.com/office/drawing/2014/main" id="{C1E58751-4741-7D4C-A839-B6BB28581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581" y="811369"/>
            <a:ext cx="2004738" cy="2835599"/>
          </a:xfrm>
          <a:prstGeom prst="rect">
            <a:avLst/>
          </a:prstGeom>
        </p:spPr>
      </p:pic>
      <p:pic>
        <p:nvPicPr>
          <p:cNvPr id="5" name="Picture 4">
            <a:extLst>
              <a:ext uri="{FF2B5EF4-FFF2-40B4-BE49-F238E27FC236}">
                <a16:creationId xmlns="" xmlns:a16="http://schemas.microsoft.com/office/drawing/2014/main" id="{88295D2D-9726-A94A-B895-8EC202563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9451" y="811369"/>
            <a:ext cx="2004738" cy="2835599"/>
          </a:xfrm>
          <a:prstGeom prst="rect">
            <a:avLst/>
          </a:prstGeom>
        </p:spPr>
      </p:pic>
      <p:pic>
        <p:nvPicPr>
          <p:cNvPr id="6" name="Picture 5">
            <a:extLst>
              <a:ext uri="{FF2B5EF4-FFF2-40B4-BE49-F238E27FC236}">
                <a16:creationId xmlns="" xmlns:a16="http://schemas.microsoft.com/office/drawing/2014/main" id="{F7FBA281-AADA-EA4A-8FB2-4644CBB821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5323" y="811369"/>
            <a:ext cx="2004739" cy="2835600"/>
          </a:xfrm>
          <a:prstGeom prst="rect">
            <a:avLst/>
          </a:prstGeom>
        </p:spPr>
      </p:pic>
      <p:sp>
        <p:nvSpPr>
          <p:cNvPr id="7" name="Rectangle 6">
            <a:extLst>
              <a:ext uri="{FF2B5EF4-FFF2-40B4-BE49-F238E27FC236}">
                <a16:creationId xmlns="" xmlns:a16="http://schemas.microsoft.com/office/drawing/2014/main" id="{528CD4EB-C59A-2049-A7AD-485C08201560}"/>
              </a:ext>
            </a:extLst>
          </p:cNvPr>
          <p:cNvSpPr/>
          <p:nvPr/>
        </p:nvSpPr>
        <p:spPr>
          <a:xfrm>
            <a:off x="843451" y="5700808"/>
            <a:ext cx="6780842" cy="707886"/>
          </a:xfrm>
          <a:prstGeom prst="rect">
            <a:avLst/>
          </a:prstGeom>
        </p:spPr>
        <p:txBody>
          <a:bodyPr wrap="square">
            <a:spAutoFit/>
          </a:bodyPr>
          <a:lstStyle/>
          <a:p>
            <a:r>
              <a:rPr lang="en-GB" sz="2000" dirty="0">
                <a:solidFill>
                  <a:schemeClr val="bg1"/>
                </a:solidFill>
                <a:latin typeface="Arial" panose="020B0604020202020204" pitchFamily="34" charset="0"/>
                <a:cs typeface="Arial" panose="020B0604020202020204" pitchFamily="34" charset="0"/>
              </a:rPr>
              <a:t>Free to download:</a:t>
            </a:r>
          </a:p>
          <a:p>
            <a:r>
              <a:rPr lang="en-GB" sz="2000" dirty="0">
                <a:solidFill>
                  <a:schemeClr val="bg1"/>
                </a:solidFill>
                <a:latin typeface="Arial" panose="020B0604020202020204" pitchFamily="34" charset="0"/>
                <a:cs typeface="Arial" panose="020B0604020202020204" pitchFamily="34" charset="0"/>
                <a:hlinkClick r:id="rId6">
                  <a:extLst>
                    <a:ext uri="{A12FA001-AC4F-418D-AE19-62706E023703}">
                      <ahyp:hlinkClr xmlns="" xmlns:ahyp="http://schemas.microsoft.com/office/drawing/2018/hyperlinkcolor" val="tx"/>
                    </a:ext>
                  </a:extLst>
                </a:hlinkClick>
              </a:rPr>
              <a:t>www.booksbeyondwords.co.uk/coping-with-coronavirus</a:t>
            </a:r>
            <a:r>
              <a:rPr lang="en-GB" sz="20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312819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4" descr="Text&#10;&#10;Description automatically generated with low confidence">
            <a:extLst>
              <a:ext uri="{FF2B5EF4-FFF2-40B4-BE49-F238E27FC236}">
                <a16:creationId xmlns="" xmlns:a16="http://schemas.microsoft.com/office/drawing/2014/main" id="{7D854766-EFFD-4E8E-ADFA-2B100A9D5C18}"/>
              </a:ext>
            </a:extLst>
          </p:cNvPr>
          <p:cNvPicPr>
            <a:picLocks noChangeAspect="1"/>
          </p:cNvPicPr>
          <p:nvPr/>
        </p:nvPicPr>
        <p:blipFill>
          <a:blip r:embed="rId2"/>
          <a:stretch>
            <a:fillRect/>
          </a:stretch>
        </p:blipFill>
        <p:spPr>
          <a:xfrm>
            <a:off x="1011362" y="1159099"/>
            <a:ext cx="3209754" cy="4553880"/>
          </a:xfrm>
          <a:prstGeom prst="rect">
            <a:avLst/>
          </a:prstGeom>
          <a:noFill/>
          <a:ln cap="flat">
            <a:noFill/>
          </a:ln>
        </p:spPr>
      </p:pic>
      <p:sp>
        <p:nvSpPr>
          <p:cNvPr id="3" name="TextBox 5">
            <a:extLst>
              <a:ext uri="{FF2B5EF4-FFF2-40B4-BE49-F238E27FC236}">
                <a16:creationId xmlns="" xmlns:a16="http://schemas.microsoft.com/office/drawing/2014/main" id="{F6E02BE2-2840-44C7-9F11-C3B9D12FAFF8}"/>
              </a:ext>
            </a:extLst>
          </p:cNvPr>
          <p:cNvSpPr txBox="1"/>
          <p:nvPr/>
        </p:nvSpPr>
        <p:spPr>
          <a:xfrm>
            <a:off x="4221116" y="131375"/>
            <a:ext cx="7537293" cy="246221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A </a:t>
            </a:r>
            <a:r>
              <a:rPr lang="en-GB" sz="2200" b="1" i="0" u="none" strike="noStrike" kern="1200" cap="none" spc="0" baseline="0" dirty="0">
                <a:solidFill>
                  <a:schemeClr val="bg1"/>
                </a:solidFill>
                <a:uFillTx/>
                <a:latin typeface="Arial" panose="020B0604020202020204" pitchFamily="34" charset="0"/>
                <a:cs typeface="Arial" panose="020B0604020202020204" pitchFamily="34" charset="0"/>
              </a:rPr>
              <a:t>wordless story </a:t>
            </a: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from Beyond Words designed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to open up conversations around the coronavirus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vaccine.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0" i="0" u="none" strike="noStrike" kern="1200" cap="none" spc="0" baseline="0" dirty="0">
              <a:solidFill>
                <a:schemeClr val="bg1"/>
              </a:solidFill>
              <a:uFillTx/>
              <a:latin typeface="Arial" panose="020B0604020202020204" pitchFamily="34" charset="0"/>
              <a:cs typeface="Arial" panose="020B0604020202020204" pitchFamily="34"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The pictures can help people to </a:t>
            </a:r>
            <a:r>
              <a:rPr lang="en-GB" sz="2200" b="1" i="0" u="none" strike="noStrike" kern="1200" cap="none" spc="0" baseline="0" dirty="0">
                <a:solidFill>
                  <a:schemeClr val="bg1"/>
                </a:solidFill>
                <a:uFillTx/>
                <a:latin typeface="Arial" panose="020B0604020202020204" pitchFamily="34" charset="0"/>
                <a:cs typeface="Arial" panose="020B0604020202020204" pitchFamily="34" charset="0"/>
              </a:rPr>
              <a:t>ask questions </a:t>
            </a: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and </a:t>
            </a:r>
            <a:r>
              <a:rPr lang="en-GB" sz="2200" b="1" i="0" u="none" strike="noStrike" kern="1200" cap="none" spc="0" baseline="0" dirty="0">
                <a:solidFill>
                  <a:schemeClr val="bg1"/>
                </a:solidFill>
                <a:uFillTx/>
                <a:latin typeface="Arial" panose="020B0604020202020204" pitchFamily="34" charset="0"/>
                <a:cs typeface="Arial" panose="020B0604020202020204" pitchFamily="34" charset="0"/>
              </a:rPr>
              <a:t>talk through their feelings and concerns</a:t>
            </a:r>
            <a:r>
              <a:rPr lang="en-GB" sz="2200" b="0" i="0" u="none" strike="noStrike" kern="1200" cap="none" spc="0" baseline="0" dirty="0">
                <a:solidFill>
                  <a:schemeClr val="bg1"/>
                </a:solidFill>
                <a:uFillTx/>
                <a:latin typeface="Arial" panose="020B0604020202020204" pitchFamily="34" charset="0"/>
                <a:cs typeface="Arial" panose="020B0604020202020204" pitchFamily="34" charset="0"/>
              </a:rPr>
              <a:t> with a supporter so that they feel prepared when they receive their invitation.</a:t>
            </a:r>
          </a:p>
        </p:txBody>
      </p:sp>
      <p:sp>
        <p:nvSpPr>
          <p:cNvPr id="4" name="TextBox 7">
            <a:extLst>
              <a:ext uri="{FF2B5EF4-FFF2-40B4-BE49-F238E27FC236}">
                <a16:creationId xmlns="" xmlns:a16="http://schemas.microsoft.com/office/drawing/2014/main" id="{E24CAE3D-D001-455E-95BB-5B2EEF8C5356}"/>
              </a:ext>
            </a:extLst>
          </p:cNvPr>
          <p:cNvSpPr txBox="1"/>
          <p:nvPr/>
        </p:nvSpPr>
        <p:spPr>
          <a:xfrm>
            <a:off x="0" y="5856432"/>
            <a:ext cx="12191996" cy="46166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dirty="0">
                <a:solidFill>
                  <a:schemeClr val="bg1"/>
                </a:solidFill>
                <a:uFillTx/>
                <a:latin typeface="Arial" panose="020B0604020202020204" pitchFamily="34" charset="0"/>
                <a:cs typeface="Arial" panose="020B0604020202020204" pitchFamily="34" charset="0"/>
              </a:rPr>
              <a:t>Free to download: </a:t>
            </a:r>
            <a:r>
              <a:rPr lang="en-GB" sz="2400" b="0" i="0" u="none" strike="noStrike" kern="1200" cap="none" spc="0" baseline="0" dirty="0">
                <a:solidFill>
                  <a:schemeClr val="bg1"/>
                </a:solidFill>
                <a:uFillTx/>
                <a:latin typeface="Arial" panose="020B0604020202020204" pitchFamily="34" charset="0"/>
                <a:cs typeface="Arial" panose="020B0604020202020204" pitchFamily="34" charset="0"/>
                <a:hlinkClick r:id="rId3">
                  <a:extLst>
                    <a:ext uri="{A12FA001-AC4F-418D-AE19-62706E023703}">
                      <ahyp:hlinkClr xmlns="" xmlns:ahyp="http://schemas.microsoft.com/office/drawing/2018/hyperlinkcolor" val="tx"/>
                    </a:ext>
                  </a:extLst>
                </a:hlinkClick>
              </a:rPr>
              <a:t>www.booksbeyondwords.co.uk/coping-with-coronavirus</a:t>
            </a:r>
            <a:r>
              <a:rPr lang="en-GB" sz="2400" b="0" i="0" u="none" strike="noStrike" kern="1200" cap="none" spc="0" baseline="0" dirty="0">
                <a:solidFill>
                  <a:schemeClr val="bg1"/>
                </a:solidFill>
                <a:uFillTx/>
                <a:latin typeface="Arial" panose="020B0604020202020204" pitchFamily="34" charset="0"/>
                <a:cs typeface="Arial" panose="020B0604020202020204" pitchFamily="34" charset="0"/>
              </a:rPr>
              <a:t> </a:t>
            </a:r>
          </a:p>
        </p:txBody>
      </p:sp>
      <p:pic>
        <p:nvPicPr>
          <p:cNvPr id="5" name="Picture 9" descr="Diagram&#10;&#10;Description automatically generated">
            <a:extLst>
              <a:ext uri="{FF2B5EF4-FFF2-40B4-BE49-F238E27FC236}">
                <a16:creationId xmlns="" xmlns:a16="http://schemas.microsoft.com/office/drawing/2014/main" id="{97170F10-2ABD-4D10-A7F1-798DD343FCBF}"/>
              </a:ext>
            </a:extLst>
          </p:cNvPr>
          <p:cNvPicPr>
            <a:picLocks noChangeAspect="1"/>
          </p:cNvPicPr>
          <p:nvPr/>
        </p:nvPicPr>
        <p:blipFill>
          <a:blip r:embed="rId4"/>
          <a:stretch>
            <a:fillRect/>
          </a:stretch>
        </p:blipFill>
        <p:spPr>
          <a:xfrm>
            <a:off x="4553712" y="2728990"/>
            <a:ext cx="2109648" cy="2983988"/>
          </a:xfrm>
          <a:prstGeom prst="rect">
            <a:avLst/>
          </a:prstGeom>
          <a:noFill/>
          <a:ln cap="flat">
            <a:noFill/>
          </a:ln>
        </p:spPr>
      </p:pic>
      <p:pic>
        <p:nvPicPr>
          <p:cNvPr id="6" name="Picture 11" descr="Engineering drawing&#10;&#10;Description automatically generated">
            <a:extLst>
              <a:ext uri="{FF2B5EF4-FFF2-40B4-BE49-F238E27FC236}">
                <a16:creationId xmlns="" xmlns:a16="http://schemas.microsoft.com/office/drawing/2014/main" id="{DE90E00E-CA7F-45AB-A90B-0846E9129D69}"/>
              </a:ext>
            </a:extLst>
          </p:cNvPr>
          <p:cNvPicPr>
            <a:picLocks noChangeAspect="1"/>
          </p:cNvPicPr>
          <p:nvPr/>
        </p:nvPicPr>
        <p:blipFill>
          <a:blip r:embed="rId5"/>
          <a:stretch>
            <a:fillRect/>
          </a:stretch>
        </p:blipFill>
        <p:spPr>
          <a:xfrm>
            <a:off x="6809235" y="2728990"/>
            <a:ext cx="2109648" cy="2983988"/>
          </a:xfrm>
          <a:prstGeom prst="rect">
            <a:avLst/>
          </a:prstGeom>
          <a:noFill/>
          <a:ln cap="flat">
            <a:noFill/>
          </a:ln>
        </p:spPr>
      </p:pic>
      <p:pic>
        <p:nvPicPr>
          <p:cNvPr id="7" name="Picture 13">
            <a:extLst>
              <a:ext uri="{FF2B5EF4-FFF2-40B4-BE49-F238E27FC236}">
                <a16:creationId xmlns="" xmlns:a16="http://schemas.microsoft.com/office/drawing/2014/main" id="{D5CB801E-94A1-407B-9B6D-69091E2096F0}"/>
              </a:ext>
            </a:extLst>
          </p:cNvPr>
          <p:cNvPicPr>
            <a:picLocks noChangeAspect="1"/>
          </p:cNvPicPr>
          <p:nvPr/>
        </p:nvPicPr>
        <p:blipFill>
          <a:blip r:embed="rId6"/>
          <a:stretch>
            <a:fillRect/>
          </a:stretch>
        </p:blipFill>
        <p:spPr>
          <a:xfrm>
            <a:off x="9064748" y="2728981"/>
            <a:ext cx="2109648" cy="2983988"/>
          </a:xfrm>
          <a:prstGeom prst="rect">
            <a:avLst/>
          </a:prstGeom>
          <a:noFill/>
          <a:ln cap="flat">
            <a:noFill/>
          </a:ln>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8B8B67D-78CC-614D-815D-5AFF9DE0DAE4}"/>
              </a:ext>
            </a:extLst>
          </p:cNvPr>
          <p:cNvSpPr txBox="1"/>
          <p:nvPr/>
        </p:nvSpPr>
        <p:spPr>
          <a:xfrm>
            <a:off x="1352282" y="1416676"/>
            <a:ext cx="6712425" cy="4026844"/>
          </a:xfrm>
          <a:prstGeom prst="rect">
            <a:avLst/>
          </a:prstGeom>
          <a:solidFill>
            <a:schemeClr val="bg1"/>
          </a:solidFill>
        </p:spPr>
        <p:txBody>
          <a:bodyPr wrap="square" rtlCol="0">
            <a:spAutoFit/>
          </a:bodyPr>
          <a:lstStyle/>
          <a:p>
            <a:endParaRPr lang="en-GB" dirty="0"/>
          </a:p>
        </p:txBody>
      </p:sp>
      <p:sp>
        <p:nvSpPr>
          <p:cNvPr id="2" name="Title 1">
            <a:extLst>
              <a:ext uri="{FF2B5EF4-FFF2-40B4-BE49-F238E27FC236}">
                <a16:creationId xmlns="" xmlns:a16="http://schemas.microsoft.com/office/drawing/2014/main" id="{4AA71F7E-312E-D44F-BEF7-8285EADAA95B}"/>
              </a:ext>
            </a:extLst>
          </p:cNvPr>
          <p:cNvSpPr txBox="1">
            <a:spLocks/>
          </p:cNvSpPr>
          <p:nvPr/>
        </p:nvSpPr>
        <p:spPr>
          <a:xfrm>
            <a:off x="8388959" y="1670494"/>
            <a:ext cx="3357876" cy="4624922"/>
          </a:xfrm>
          <a:prstGeom prst="rect">
            <a:avLst/>
          </a:prstGeom>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stStyle>
          <a:p>
            <a:r>
              <a:rPr lang="en-US" dirty="0">
                <a:solidFill>
                  <a:schemeClr val="bg1"/>
                </a:solidFill>
              </a:rPr>
              <a:t>60 Sensory </a:t>
            </a:r>
            <a:r>
              <a:rPr lang="en-US" dirty="0" smtClean="0">
                <a:solidFill>
                  <a:schemeClr val="bg1"/>
                </a:solidFill>
              </a:rPr>
              <a:t>Minutes</a:t>
            </a:r>
          </a:p>
          <a:p>
            <a:endParaRPr lang="en-US" dirty="0">
              <a:solidFill>
                <a:schemeClr val="bg1"/>
              </a:solidFill>
            </a:endParaRPr>
          </a:p>
          <a:p>
            <a:r>
              <a:rPr lang="en-US" sz="2800" dirty="0">
                <a:solidFill>
                  <a:schemeClr val="bg1"/>
                </a:solidFill>
              </a:rPr>
              <a:t>Available from </a:t>
            </a:r>
          </a:p>
          <a:p>
            <a:r>
              <a:rPr lang="en-US" sz="2800" dirty="0">
                <a:solidFill>
                  <a:schemeClr val="bg1"/>
                </a:solidFill>
                <a:hlinkClick r:id="rId2">
                  <a:extLst>
                    <a:ext uri="{A12FA001-AC4F-418D-AE19-62706E023703}">
                      <ahyp:hlinkClr xmlns:ahyp="http://schemas.microsoft.com/office/drawing/2018/hyperlinkcolor" xmlns="" xmlns:lc="http://schemas.openxmlformats.org/drawingml/2006/lockedCanvas" val="tx"/>
                    </a:ext>
                  </a:extLst>
                </a:hlinkClick>
              </a:rPr>
              <a:t>www.nutureuk.org</a:t>
            </a:r>
            <a:r>
              <a:rPr lang="en-US" sz="2800" dirty="0">
                <a:solidFill>
                  <a:schemeClr val="bg1"/>
                </a:solidFill>
              </a:rPr>
              <a:t> </a:t>
            </a:r>
          </a:p>
          <a:p>
            <a:endParaRPr lang="en-US" dirty="0">
              <a:solidFill>
                <a:schemeClr val="bg1"/>
              </a:solidFill>
            </a:endParaRPr>
          </a:p>
        </p:txBody>
      </p:sp>
      <p:pic>
        <p:nvPicPr>
          <p:cNvPr id="3" name="Content Placeholder 5" descr="A picture containing text, queen&#10;&#10;Description automatically generated">
            <a:extLst>
              <a:ext uri="{FF2B5EF4-FFF2-40B4-BE49-F238E27FC236}">
                <a16:creationId xmlns="" xmlns:a16="http://schemas.microsoft.com/office/drawing/2014/main" id="{740DDAC6-3F43-2445-9466-879BD71F5AD4}"/>
              </a:ext>
            </a:extLst>
          </p:cNvPr>
          <p:cNvPicPr>
            <a:picLocks noChangeAspect="1"/>
          </p:cNvPicPr>
          <p:nvPr/>
        </p:nvPicPr>
        <p:blipFill rotWithShape="1">
          <a:blip r:embed="rId3">
            <a:extLst>
              <a:ext uri="{28A0092B-C50C-407E-A947-70E740481C1C}">
                <a14:useLocalDpi xmlns:a14="http://schemas.microsoft.com/office/drawing/2010/main" val="0"/>
              </a:ext>
            </a:extLst>
          </a:blip>
          <a:srcRect l="14146" r="10715" b="1"/>
          <a:stretch/>
        </p:blipFill>
        <p:spPr>
          <a:xfrm>
            <a:off x="1970468" y="1554420"/>
            <a:ext cx="5585317" cy="3749159"/>
          </a:xfrm>
          <a:prstGeom prst="rect">
            <a:avLst/>
          </a:prstGeom>
          <a:effectLst/>
        </p:spPr>
      </p:pic>
    </p:spTree>
    <p:extLst>
      <p:ext uri="{BB962C8B-B14F-4D97-AF65-F5344CB8AC3E}">
        <p14:creationId xmlns:p14="http://schemas.microsoft.com/office/powerpoint/2010/main" val="109381266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DC6579B-C3EA-DE4D-B1D4-30307439F4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0925" y="447155"/>
            <a:ext cx="4078055" cy="565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 xmlns:a16="http://schemas.microsoft.com/office/drawing/2014/main" id="{153277D3-295D-1B48-8FFD-B28E047BEBAD}"/>
              </a:ext>
            </a:extLst>
          </p:cNvPr>
          <p:cNvSpPr txBox="1"/>
          <p:nvPr/>
        </p:nvSpPr>
        <p:spPr>
          <a:xfrm>
            <a:off x="430153" y="1711912"/>
            <a:ext cx="3164071" cy="954107"/>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Available from </a:t>
            </a:r>
          </a:p>
          <a:p>
            <a:r>
              <a:rPr lang="en-US" sz="2800" dirty="0">
                <a:solidFill>
                  <a:schemeClr val="bg1"/>
                </a:solidFill>
                <a:latin typeface="Arial" panose="020B0604020202020204" pitchFamily="34" charset="0"/>
                <a:cs typeface="Arial" panose="020B0604020202020204" pitchFamily="34" charset="0"/>
                <a:hlinkClick r:id="rId3">
                  <a:extLst>
                    <a:ext uri="{A12FA001-AC4F-418D-AE19-62706E023703}">
                      <ahyp:hlinkClr xmlns="" xmlns:ahyp="http://schemas.microsoft.com/office/drawing/2018/hyperlinkcolor" val="tx"/>
                    </a:ext>
                  </a:extLst>
                </a:hlinkClick>
              </a:rPr>
              <a:t>www.nutureuk.org</a:t>
            </a:r>
            <a:r>
              <a:rPr lang="en-US" sz="28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203229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A1F58-B2C0-D246-B3D1-B34298D9ACF9}"/>
              </a:ext>
            </a:extLst>
          </p:cNvPr>
          <p:cNvSpPr txBox="1">
            <a:spLocks/>
          </p:cNvSpPr>
          <p:nvPr/>
        </p:nvSpPr>
        <p:spPr>
          <a:xfrm>
            <a:off x="1021475" y="96641"/>
            <a:ext cx="10648460" cy="1222572"/>
          </a:xfrm>
          <a:prstGeom prst="rect">
            <a:avLst/>
          </a:prstGeom>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stStyle>
          <a:p>
            <a:r>
              <a:rPr lang="en-GB" sz="3600" dirty="0" smtClean="0">
                <a:solidFill>
                  <a:schemeClr val="bg1"/>
                </a:solidFill>
              </a:rPr>
              <a:t>Journals for Well Being</a:t>
            </a:r>
          </a:p>
          <a:p>
            <a:r>
              <a:rPr lang="en-GB" sz="3600" dirty="0" smtClean="0">
                <a:solidFill>
                  <a:schemeClr val="bg1"/>
                </a:solidFill>
              </a:rPr>
              <a:t> </a:t>
            </a:r>
            <a:r>
              <a:rPr lang="en-GB" sz="3600" dirty="0">
                <a:solidFill>
                  <a:schemeClr val="bg1"/>
                </a:solidFill>
              </a:rPr>
              <a:t>- from www.butterflyprint.co.uk</a:t>
            </a:r>
          </a:p>
        </p:txBody>
      </p:sp>
      <p:sp>
        <p:nvSpPr>
          <p:cNvPr id="3" name="Content Placeholder 2">
            <a:extLst>
              <a:ext uri="{FF2B5EF4-FFF2-40B4-BE49-F238E27FC236}">
                <a16:creationId xmlns="" xmlns:a16="http://schemas.microsoft.com/office/drawing/2014/main" id="{DE4DBE0D-5159-A841-97A3-252A35FE7913}"/>
              </a:ext>
            </a:extLst>
          </p:cNvPr>
          <p:cNvSpPr txBox="1">
            <a:spLocks/>
          </p:cNvSpPr>
          <p:nvPr/>
        </p:nvSpPr>
        <p:spPr>
          <a:xfrm>
            <a:off x="0" y="1058862"/>
            <a:ext cx="11662348" cy="11525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buFont typeface="Arial" panose="020B0604020202020204" pitchFamily="34" charset="0"/>
              <a:buNone/>
              <a:defRPr/>
            </a:pPr>
            <a:r>
              <a:rPr lang="en-GB" dirty="0">
                <a:solidFill>
                  <a:schemeClr val="bg1"/>
                </a:solidFill>
              </a:rPr>
              <a:t>   </a:t>
            </a:r>
            <a:endParaRPr lang="en-GB" dirty="0">
              <a:solidFill>
                <a:schemeClr val="bg1"/>
              </a:solidFill>
              <a:latin typeface="Arial" panose="020B0604020202020204" pitchFamily="34" charset="0"/>
              <a:cs typeface="Arial" panose="020B0604020202020204" pitchFamily="34" charset="0"/>
            </a:endParaRPr>
          </a:p>
          <a:p>
            <a:pPr fontAlgn="auto">
              <a:spcAft>
                <a:spcPts val="0"/>
              </a:spcAft>
              <a:defRPr/>
            </a:pPr>
            <a:endParaRPr lang="en-GB" dirty="0">
              <a:solidFill>
                <a:schemeClr val="bg1"/>
              </a:solidFill>
            </a:endParaRPr>
          </a:p>
          <a:p>
            <a:pPr fontAlgn="auto">
              <a:spcAft>
                <a:spcPts val="0"/>
              </a:spcAft>
              <a:buFont typeface="Arial" panose="020B0604020202020204" pitchFamily="34" charset="0"/>
              <a:buNone/>
              <a:defRPr/>
            </a:pPr>
            <a:endParaRPr lang="en-GB" dirty="0">
              <a:solidFill>
                <a:schemeClr val="bg1"/>
              </a:solidFill>
            </a:endParaRPr>
          </a:p>
        </p:txBody>
      </p:sp>
      <p:pic>
        <p:nvPicPr>
          <p:cNvPr id="4" name="Content Placeholder 3" descr="KS1.png">
            <a:extLst>
              <a:ext uri="{FF2B5EF4-FFF2-40B4-BE49-F238E27FC236}">
                <a16:creationId xmlns="" xmlns:a16="http://schemas.microsoft.com/office/drawing/2014/main" id="{23AA9DDF-17CA-F446-8653-140145B4E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83" y="2122487"/>
            <a:ext cx="2357438"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 xmlns:a16="http://schemas.microsoft.com/office/drawing/2014/main" id="{D1C9B85C-8393-CD43-B2F5-BDC348A7504C}"/>
              </a:ext>
            </a:extLst>
          </p:cNvPr>
          <p:cNvSpPr txBox="1"/>
          <p:nvPr/>
        </p:nvSpPr>
        <p:spPr>
          <a:xfrm>
            <a:off x="1466683" y="1841499"/>
            <a:ext cx="963613" cy="369888"/>
          </a:xfrm>
          <a:prstGeom prst="rect">
            <a:avLst/>
          </a:prstGeom>
          <a:noFill/>
        </p:spPr>
        <p:txBody>
          <a:bodyPr wrap="square">
            <a:spAutoFit/>
          </a:bodyPr>
          <a:lstStyle/>
          <a:p>
            <a:pPr eaLnBrk="1" fontAlgn="auto" hangingPunct="1">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KS1-2</a:t>
            </a:r>
          </a:p>
        </p:txBody>
      </p:sp>
      <p:pic>
        <p:nvPicPr>
          <p:cNvPr id="6" name="Picture 5" descr="KS2.png">
            <a:extLst>
              <a:ext uri="{FF2B5EF4-FFF2-40B4-BE49-F238E27FC236}">
                <a16:creationId xmlns="" xmlns:a16="http://schemas.microsoft.com/office/drawing/2014/main" id="{02F95288-BE06-3247-B4F9-098C366B8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7896" y="2682874"/>
            <a:ext cx="21558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 xmlns:a16="http://schemas.microsoft.com/office/drawing/2014/main" id="{A8A82CE7-7C57-7A48-9C16-AA95191E90D8}"/>
              </a:ext>
            </a:extLst>
          </p:cNvPr>
          <p:cNvSpPr txBox="1"/>
          <p:nvPr/>
        </p:nvSpPr>
        <p:spPr>
          <a:xfrm>
            <a:off x="4162258" y="2411412"/>
            <a:ext cx="857250" cy="369887"/>
          </a:xfrm>
          <a:prstGeom prst="rect">
            <a:avLst/>
          </a:prstGeom>
          <a:noFill/>
        </p:spPr>
        <p:txBody>
          <a:bodyPr wrap="square">
            <a:spAutoFit/>
          </a:bodyPr>
          <a:lstStyle/>
          <a:p>
            <a:pPr eaLnBrk="1" fontAlgn="auto" hangingPunct="1">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KS2-3</a:t>
            </a:r>
          </a:p>
        </p:txBody>
      </p:sp>
      <p:pic>
        <p:nvPicPr>
          <p:cNvPr id="8" name="Picture 7" descr="KS3.png">
            <a:extLst>
              <a:ext uri="{FF2B5EF4-FFF2-40B4-BE49-F238E27FC236}">
                <a16:creationId xmlns="" xmlns:a16="http://schemas.microsoft.com/office/drawing/2014/main" id="{EA2CD023-3995-3346-9692-C4223F265A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5658" y="2822574"/>
            <a:ext cx="2257425"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 xmlns:a16="http://schemas.microsoft.com/office/drawing/2014/main" id="{48AAECFE-1289-044A-82F9-67454C893E06}"/>
              </a:ext>
            </a:extLst>
          </p:cNvPr>
          <p:cNvSpPr txBox="1"/>
          <p:nvPr/>
        </p:nvSpPr>
        <p:spPr>
          <a:xfrm>
            <a:off x="6781632" y="2708274"/>
            <a:ext cx="881297" cy="369332"/>
          </a:xfrm>
          <a:prstGeom prst="rect">
            <a:avLst/>
          </a:prstGeom>
          <a:noFill/>
        </p:spPr>
        <p:txBody>
          <a:bodyPr wrap="square">
            <a:spAutoFit/>
          </a:bodyPr>
          <a:lstStyle/>
          <a:p>
            <a:pPr eaLnBrk="1" fontAlgn="auto" hangingPunct="1">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KS3-4</a:t>
            </a:r>
          </a:p>
        </p:txBody>
      </p:sp>
      <p:pic>
        <p:nvPicPr>
          <p:cNvPr id="10" name="Picture 9" descr="KS4-5.jpg">
            <a:extLst>
              <a:ext uri="{FF2B5EF4-FFF2-40B4-BE49-F238E27FC236}">
                <a16:creationId xmlns="" xmlns:a16="http://schemas.microsoft.com/office/drawing/2014/main" id="{B080623C-079F-0F4E-A08E-C5A1837867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13" r="6621" b="4303"/>
          <a:stretch/>
        </p:blipFill>
        <p:spPr bwMode="auto">
          <a:xfrm>
            <a:off x="8572333" y="2211387"/>
            <a:ext cx="1830841"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 xmlns:a16="http://schemas.microsoft.com/office/drawing/2014/main" id="{73FB2466-2B67-B046-BDC9-1C039ECDB44E}"/>
              </a:ext>
            </a:extLst>
          </p:cNvPr>
          <p:cNvSpPr txBox="1"/>
          <p:nvPr/>
        </p:nvSpPr>
        <p:spPr>
          <a:xfrm>
            <a:off x="9154946" y="1790699"/>
            <a:ext cx="963613" cy="369332"/>
          </a:xfrm>
          <a:prstGeom prst="rect">
            <a:avLst/>
          </a:prstGeom>
          <a:noFill/>
        </p:spPr>
        <p:txBody>
          <a:bodyPr wrap="square">
            <a:spAutoFit/>
          </a:bodyPr>
          <a:lstStyle/>
          <a:p>
            <a:pPr eaLnBrk="1" fontAlgn="auto" hangingPunct="1">
              <a:spcBef>
                <a:spcPts val="0"/>
              </a:spcBef>
              <a:spcAft>
                <a:spcPts val="0"/>
              </a:spcAft>
              <a:defRPr/>
            </a:pPr>
            <a:r>
              <a:rPr lang="en-GB" dirty="0">
                <a:solidFill>
                  <a:schemeClr val="bg1"/>
                </a:solidFill>
                <a:latin typeface="Arial" panose="020B0604020202020204" pitchFamily="34" charset="0"/>
                <a:cs typeface="Arial" panose="020B0604020202020204" pitchFamily="34" charset="0"/>
              </a:rPr>
              <a:t>KS4-5</a:t>
            </a:r>
          </a:p>
        </p:txBody>
      </p:sp>
      <p:sp>
        <p:nvSpPr>
          <p:cNvPr id="12" name="TextBox 11">
            <a:extLst>
              <a:ext uri="{FF2B5EF4-FFF2-40B4-BE49-F238E27FC236}">
                <a16:creationId xmlns="" xmlns:a16="http://schemas.microsoft.com/office/drawing/2014/main" id="{26297BFD-A166-B844-9633-7339CF3FBDCD}"/>
              </a:ext>
            </a:extLst>
          </p:cNvPr>
          <p:cNvSpPr txBox="1"/>
          <p:nvPr/>
        </p:nvSpPr>
        <p:spPr>
          <a:xfrm>
            <a:off x="204850" y="5216040"/>
            <a:ext cx="2765186"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10% discount </a:t>
            </a:r>
          </a:p>
          <a:p>
            <a:r>
              <a:rPr lang="en-US" dirty="0">
                <a:solidFill>
                  <a:schemeClr val="bg1"/>
                </a:solidFill>
                <a:latin typeface="Arial" panose="020B0604020202020204" pitchFamily="34" charset="0"/>
                <a:cs typeface="Arial" panose="020B0604020202020204" pitchFamily="34" charset="0"/>
              </a:rPr>
              <a:t>Code: MH POST</a:t>
            </a:r>
          </a:p>
        </p:txBody>
      </p:sp>
    </p:spTree>
    <p:extLst>
      <p:ext uri="{BB962C8B-B14F-4D97-AF65-F5344CB8AC3E}">
        <p14:creationId xmlns:p14="http://schemas.microsoft.com/office/powerpoint/2010/main" val="70894068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69" name="Picture 1" descr="The Covid 19 Rainbow Journal - A5 Flyer_v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0468" y="942614"/>
            <a:ext cx="3738158" cy="504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extBox 2"/>
          <p:cNvSpPr txBox="1">
            <a:spLocks noChangeArrowheads="1"/>
          </p:cNvSpPr>
          <p:nvPr/>
        </p:nvSpPr>
        <p:spPr bwMode="auto">
          <a:xfrm>
            <a:off x="6266589" y="2357438"/>
            <a:ext cx="5329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3600" dirty="0">
                <a:solidFill>
                  <a:schemeClr val="bg1"/>
                </a:solidFill>
                <a:latin typeface="Arial" panose="020B0604020202020204" pitchFamily="34" charset="0"/>
                <a:cs typeface="Arial" panose="020B0604020202020204" pitchFamily="34" charset="0"/>
              </a:rPr>
              <a:t>From </a:t>
            </a:r>
            <a:r>
              <a:rPr lang="mr-IN" sz="3600" dirty="0">
                <a:solidFill>
                  <a:schemeClr val="bg1"/>
                </a:solidFill>
                <a:latin typeface="Arial" panose="020B0604020202020204" pitchFamily="34" charset="0"/>
              </a:rPr>
              <a:t>–</a:t>
            </a:r>
            <a:endParaRPr lang="en-US" sz="3600" dirty="0">
              <a:solidFill>
                <a:schemeClr val="bg1"/>
              </a:solidFill>
              <a:latin typeface="Arial" panose="020B0604020202020204" pitchFamily="34" charset="0"/>
              <a:cs typeface="Arial" panose="020B0604020202020204" pitchFamily="34" charset="0"/>
            </a:endParaRPr>
          </a:p>
          <a:p>
            <a:pPr eaLnBrk="1" hangingPunct="1"/>
            <a:r>
              <a:rPr lang="en-US" sz="3600" dirty="0">
                <a:solidFill>
                  <a:schemeClr val="bg1"/>
                </a:solidFill>
                <a:latin typeface="Arial" panose="020B0604020202020204" pitchFamily="34" charset="0"/>
                <a:cs typeface="Arial" panose="020B0604020202020204" pitchFamily="34" charset="0"/>
              </a:rPr>
              <a:t>www.butterflyprint.co.uk</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09" name="Content Placeholder 5" descr="A close up of a sign&#10;&#10;Description automatically generated"/>
          <p:cNvPicPr>
            <a:picLocks noChangeAspect="1"/>
          </p:cNvPicPr>
          <p:nvPr/>
        </p:nvPicPr>
        <p:blipFill>
          <a:blip r:embed="rId2">
            <a:extLst>
              <a:ext uri="{28A0092B-C50C-407E-A947-70E740481C1C}">
                <a14:useLocalDpi xmlns:a14="http://schemas.microsoft.com/office/drawing/2010/main" val="0"/>
              </a:ext>
            </a:extLst>
          </a:blip>
          <a:srcRect t="3166" r="2" b="2"/>
          <a:stretch>
            <a:fillRect/>
          </a:stretch>
        </p:blipFill>
        <p:spPr bwMode="auto">
          <a:xfrm>
            <a:off x="1594125" y="1223493"/>
            <a:ext cx="3443013" cy="472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Rectangle 5"/>
          <p:cNvSpPr>
            <a:spLocks noChangeArrowheads="1"/>
          </p:cNvSpPr>
          <p:nvPr/>
        </p:nvSpPr>
        <p:spPr bwMode="auto">
          <a:xfrm>
            <a:off x="5922177" y="5146675"/>
            <a:ext cx="60292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2400" b="1" i="1" dirty="0">
                <a:solidFill>
                  <a:schemeClr val="bg1"/>
                </a:solidFill>
                <a:latin typeface="Arial" panose="020B0604020202020204" pitchFamily="34" charset="0"/>
                <a:cs typeface="Arial" panose="020B0604020202020204" pitchFamily="34" charset="0"/>
              </a:rPr>
              <a:t>Available from Hinton House publishers</a:t>
            </a:r>
            <a:endParaRPr lang="en-GB" sz="2400" dirty="0">
              <a:solidFill>
                <a:schemeClr val="bg1"/>
              </a:solidFill>
              <a:latin typeface="Arial" panose="020B0604020202020204" pitchFamily="34" charset="0"/>
              <a:cs typeface="Arial" panose="020B0604020202020204" pitchFamily="34" charset="0"/>
            </a:endParaRPr>
          </a:p>
        </p:txBody>
      </p:sp>
      <p:sp>
        <p:nvSpPr>
          <p:cNvPr id="43011" name="Rectangle 6"/>
          <p:cNvSpPr>
            <a:spLocks noChangeArrowheads="1"/>
          </p:cNvSpPr>
          <p:nvPr/>
        </p:nvSpPr>
        <p:spPr bwMode="auto">
          <a:xfrm>
            <a:off x="5430838" y="1063625"/>
            <a:ext cx="6096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3600" b="1" i="1" dirty="0">
                <a:solidFill>
                  <a:schemeClr val="bg1"/>
                </a:solidFill>
                <a:latin typeface="Arial" panose="020B0604020202020204" pitchFamily="34" charset="0"/>
                <a:cs typeface="Arial" panose="020B0604020202020204" pitchFamily="34" charset="0"/>
              </a:rPr>
              <a:t>A must-have book full of easy to use activities to build emotional wellbeing in all children and young people and to support the Recovery Curriculum in schools.</a:t>
            </a:r>
            <a:endParaRPr lang="en-GB" sz="36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med">
    <p:fade/>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3AA0620-1FD8-1740-9CC8-6767D062A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7169" y="1774373"/>
            <a:ext cx="3935413"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3E1463EC-D001-3F45-9FFC-16CAA936A3E3}"/>
              </a:ext>
            </a:extLst>
          </p:cNvPr>
          <p:cNvSpPr/>
          <p:nvPr/>
        </p:nvSpPr>
        <p:spPr>
          <a:xfrm>
            <a:off x="2813108" y="1057664"/>
            <a:ext cx="5955793" cy="707886"/>
          </a:xfrm>
          <a:prstGeom prst="rect">
            <a:avLst/>
          </a:prstGeom>
        </p:spPr>
        <p:txBody>
          <a:bodyPr wrap="square">
            <a:spAutoFit/>
          </a:bodyPr>
          <a:lstStyle/>
          <a:p>
            <a:pPr algn="ctr" eaLnBrk="1" fontAlgn="auto" hangingPunct="1">
              <a:spcBef>
                <a:spcPts val="0"/>
              </a:spcBef>
              <a:spcAft>
                <a:spcPts val="0"/>
              </a:spcAft>
              <a:defRPr/>
            </a:pPr>
            <a:r>
              <a:rPr lang="en-GB" sz="4000" b="1" dirty="0">
                <a:solidFill>
                  <a:schemeClr val="bg1"/>
                </a:solidFill>
                <a:latin typeface="Arial" panose="020B0604020202020204" pitchFamily="34" charset="0"/>
                <a:cs typeface="Arial" panose="020B0604020202020204" pitchFamily="34" charset="0"/>
              </a:rPr>
              <a:t>Happiness Box</a:t>
            </a:r>
          </a:p>
        </p:txBody>
      </p:sp>
      <p:sp>
        <p:nvSpPr>
          <p:cNvPr id="4" name="TextBox 3">
            <a:extLst>
              <a:ext uri="{FF2B5EF4-FFF2-40B4-BE49-F238E27FC236}">
                <a16:creationId xmlns="" xmlns:a16="http://schemas.microsoft.com/office/drawing/2014/main" id="{3F5A7A6C-BE9E-B540-83CE-8882E7DD90B1}"/>
              </a:ext>
            </a:extLst>
          </p:cNvPr>
          <p:cNvSpPr txBox="1"/>
          <p:nvPr/>
        </p:nvSpPr>
        <p:spPr>
          <a:xfrm>
            <a:off x="2035521" y="143216"/>
            <a:ext cx="8966109" cy="1200329"/>
          </a:xfrm>
          <a:prstGeom prst="rect">
            <a:avLst/>
          </a:prstGeom>
        </p:spPr>
        <p:txBody>
          <a:bodyPr vert="horz" lIns="91440" tIns="45720" rIns="91440" bIns="45720" rtlCol="0" anchor="ctr">
            <a:normAutofit/>
          </a:bodyPr>
          <a:lstStyle>
            <a:lvl1pPr algn="ctr">
              <a:lnSpc>
                <a:spcPct val="90000"/>
              </a:lnSpc>
              <a:spcBef>
                <a:spcPct val="0"/>
              </a:spcBef>
              <a:buNone/>
              <a:defRPr sz="4000" b="1">
                <a:latin typeface="Arial" panose="020B0604020202020204" pitchFamily="34" charset="0"/>
                <a:ea typeface="+mj-ea"/>
                <a:cs typeface="Arial" panose="020B0604020202020204" pitchFamily="34" charset="0"/>
              </a:defRPr>
            </a:lvl1pPr>
          </a:lstStyle>
          <a:p>
            <a:r>
              <a:rPr lang="en-US" dirty="0">
                <a:solidFill>
                  <a:schemeClr val="bg1"/>
                </a:solidFill>
              </a:rPr>
              <a:t>How do we engage the disengaged?</a:t>
            </a:r>
          </a:p>
        </p:txBody>
      </p:sp>
      <p:sp>
        <p:nvSpPr>
          <p:cNvPr id="5" name="TextBox 4">
            <a:extLst>
              <a:ext uri="{FF2B5EF4-FFF2-40B4-BE49-F238E27FC236}">
                <a16:creationId xmlns="" xmlns:a16="http://schemas.microsoft.com/office/drawing/2014/main" id="{AA11BDCF-A413-A349-A49A-4A1F2ECC5F81}"/>
              </a:ext>
            </a:extLst>
          </p:cNvPr>
          <p:cNvSpPr txBox="1"/>
          <p:nvPr/>
        </p:nvSpPr>
        <p:spPr>
          <a:xfrm>
            <a:off x="4378817" y="5982671"/>
            <a:ext cx="7679821" cy="400110"/>
          </a:xfrm>
          <a:prstGeom prst="rect">
            <a:avLst/>
          </a:prstGeom>
          <a:noFill/>
        </p:spPr>
        <p:txBody>
          <a:bodyPr wrap="square" rtlCol="0">
            <a:spAutoFit/>
          </a:bodyPr>
          <a:lstStyle/>
          <a:p>
            <a:r>
              <a:rPr lang="en-US" sz="2000" u="sng" dirty="0">
                <a:solidFill>
                  <a:schemeClr val="bg1"/>
                </a:solidFill>
                <a:latin typeface="Arial" panose="020B0604020202020204" pitchFamily="34" charset="0"/>
                <a:cs typeface="Arial" panose="020B0604020202020204" pitchFamily="34" charset="0"/>
                <a:hlinkClick r:id="rId3">
                  <a:extLst>
                    <a:ext uri="{A12FA001-AC4F-418D-AE19-62706E023703}">
                      <ahyp:hlinkClr xmlns="" xmlns:ahyp="http://schemas.microsoft.com/office/drawing/2018/hyperlinkcolor" val="tx"/>
                    </a:ext>
                  </a:extLst>
                </a:hlinkClick>
              </a:rPr>
              <a:t>https://barrycarpentereducation.com/2020/05/11/happiness-box/</a:t>
            </a:r>
            <a:r>
              <a:rPr lang="en-US" sz="2000" u="sng" dirty="0">
                <a:solidFill>
                  <a:schemeClr val="bg1"/>
                </a:solidFill>
                <a:latin typeface="Arial" panose="020B0604020202020204" pitchFamily="34" charset="0"/>
                <a:cs typeface="Arial" panose="020B0604020202020204" pitchFamily="34" charset="0"/>
              </a:rPr>
              <a:t> </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6891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66B2DEA7-B93D-9C4D-8F46-E314C406B6A6}"/>
              </a:ext>
            </a:extLst>
          </p:cNvPr>
          <p:cNvPicPr>
            <a:picLocks noChangeAspect="1"/>
          </p:cNvPicPr>
          <p:nvPr/>
        </p:nvPicPr>
        <p:blipFill>
          <a:blip r:embed="rId2">
            <a:extLst>
              <a:ext uri="{28A0092B-C50C-407E-A947-70E740481C1C}">
                <a14:useLocalDpi xmlns:a14="http://schemas.microsoft.com/office/drawing/2010/main" val="0"/>
              </a:ext>
            </a:extLst>
          </a:blip>
          <a:srcRect l="9415" t="24094" r="4599" b="29240"/>
          <a:stretch>
            <a:fillRect/>
          </a:stretch>
        </p:blipFill>
        <p:spPr bwMode="auto">
          <a:xfrm rot="20240198">
            <a:off x="3300414" y="3636964"/>
            <a:ext cx="6142037"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 xmlns:a16="http://schemas.microsoft.com/office/drawing/2014/main" id="{29410B82-FBA4-964C-B83B-86D65D3B1E4F}"/>
              </a:ext>
            </a:extLst>
          </p:cNvPr>
          <p:cNvSpPr txBox="1"/>
          <p:nvPr/>
        </p:nvSpPr>
        <p:spPr>
          <a:xfrm>
            <a:off x="2068793" y="688432"/>
            <a:ext cx="936104" cy="5512278"/>
          </a:xfrm>
          <a:prstGeom prst="rect">
            <a:avLst/>
          </a:prstGeom>
          <a:noFill/>
        </p:spPr>
        <p:txBody>
          <a:bodyPr>
            <a:spAutoFit/>
          </a:bodyPr>
          <a:lstStyle/>
          <a:p>
            <a:pPr eaLnBrk="1" hangingPunct="1">
              <a:lnSpc>
                <a:spcPct val="6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D</a:t>
            </a:r>
          </a:p>
          <a:p>
            <a:pPr eaLnBrk="1" hangingPunct="1">
              <a:lnSpc>
                <a:spcPct val="7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i</a:t>
            </a:r>
          </a:p>
          <a:p>
            <a:pPr eaLnBrk="1" hangingPunct="1">
              <a:lnSpc>
                <a:spcPct val="5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s</a:t>
            </a:r>
          </a:p>
          <a:p>
            <a:pPr eaLnBrk="1" hangingPunct="1">
              <a:lnSpc>
                <a:spcPct val="5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e</a:t>
            </a:r>
          </a:p>
          <a:p>
            <a:pPr eaLnBrk="1" hangingPunct="1">
              <a:lnSpc>
                <a:spcPct val="5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n</a:t>
            </a:r>
          </a:p>
          <a:p>
            <a:pPr eaLnBrk="1" hangingPunct="1">
              <a:lnSpc>
                <a:spcPct val="5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g</a:t>
            </a:r>
          </a:p>
          <a:p>
            <a:pPr eaLnBrk="1" hangingPunct="1">
              <a:lnSpc>
                <a:spcPct val="7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a</a:t>
            </a:r>
          </a:p>
          <a:p>
            <a:pPr eaLnBrk="1" hangingPunct="1">
              <a:lnSpc>
                <a:spcPct val="5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g</a:t>
            </a:r>
          </a:p>
          <a:p>
            <a:pPr eaLnBrk="1" hangingPunct="1">
              <a:lnSpc>
                <a:spcPct val="7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e</a:t>
            </a:r>
          </a:p>
          <a:p>
            <a:pPr eaLnBrk="1" hangingPunct="1">
              <a:lnSpc>
                <a:spcPct val="60000"/>
              </a:lnSpc>
              <a:defRPr/>
            </a:pPr>
            <a:r>
              <a:rPr lang="en-GB" sz="6000" b="1" dirty="0">
                <a:ln w="10541" cmpd="sng">
                  <a:solidFill>
                    <a:schemeClr val="accent6">
                      <a:lumMod val="75000"/>
                    </a:schemeClr>
                  </a:solidFill>
                  <a:prstDash val="solid"/>
                </a:ln>
                <a:gradFill>
                  <a:gsLst>
                    <a:gs pos="0">
                      <a:srgbClr val="FFFFFF">
                        <a:tint val="40000"/>
                        <a:satMod val="250000"/>
                      </a:srgbClr>
                    </a:gs>
                    <a:gs pos="9000">
                      <a:schemeClr val="accent6"/>
                    </a:gs>
                    <a:gs pos="50000">
                      <a:schemeClr val="accent6">
                        <a:lumMod val="75000"/>
                      </a:schemeClr>
                    </a:gs>
                    <a:gs pos="79000">
                      <a:srgbClr val="FFC000"/>
                    </a:gs>
                    <a:gs pos="100000">
                      <a:srgbClr val="FFFFFF">
                        <a:tint val="40000"/>
                        <a:satMod val="250000"/>
                      </a:srgbClr>
                    </a:gs>
                  </a:gsLst>
                  <a:lin ang="5400000"/>
                </a:gradFill>
                <a:latin typeface="Arial" charset="0"/>
                <a:ea typeface="ＭＳ Ｐゴシック" charset="0"/>
                <a:cs typeface="ＭＳ Ｐゴシック" charset="0"/>
              </a:rPr>
              <a:t>d</a:t>
            </a:r>
          </a:p>
        </p:txBody>
      </p:sp>
      <p:sp>
        <p:nvSpPr>
          <p:cNvPr id="10" name="TextBox 9">
            <a:extLst>
              <a:ext uri="{FF2B5EF4-FFF2-40B4-BE49-F238E27FC236}">
                <a16:creationId xmlns="" xmlns:a16="http://schemas.microsoft.com/office/drawing/2014/main" id="{D84E6E37-BB23-BF41-871F-58CA5902D921}"/>
              </a:ext>
            </a:extLst>
          </p:cNvPr>
          <p:cNvSpPr txBox="1"/>
          <p:nvPr/>
        </p:nvSpPr>
        <p:spPr>
          <a:xfrm>
            <a:off x="9585769" y="1899387"/>
            <a:ext cx="936104" cy="3785652"/>
          </a:xfrm>
          <a:prstGeom prst="rect">
            <a:avLst/>
          </a:prstGeom>
          <a:noFill/>
        </p:spPr>
        <p:txBody>
          <a:bodyPr>
            <a:spAutoFit/>
          </a:bodyPr>
          <a:lstStyle/>
          <a:p>
            <a:pPr eaLnBrk="1" hangingPunct="1">
              <a:lnSpc>
                <a:spcPct val="5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E</a:t>
            </a:r>
          </a:p>
          <a:p>
            <a:pPr eaLnBrk="1" hangingPunct="1">
              <a:lnSpc>
                <a:spcPct val="5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n</a:t>
            </a:r>
          </a:p>
          <a:p>
            <a:pPr eaLnBrk="1" hangingPunct="1">
              <a:lnSpc>
                <a:spcPct val="5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g</a:t>
            </a:r>
          </a:p>
          <a:p>
            <a:pPr eaLnBrk="1" hangingPunct="1">
              <a:lnSpc>
                <a:spcPct val="7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a</a:t>
            </a:r>
          </a:p>
          <a:p>
            <a:pPr eaLnBrk="1" hangingPunct="1">
              <a:lnSpc>
                <a:spcPct val="5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g</a:t>
            </a:r>
          </a:p>
          <a:p>
            <a:pPr eaLnBrk="1" hangingPunct="1">
              <a:lnSpc>
                <a:spcPct val="7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e</a:t>
            </a:r>
          </a:p>
          <a:p>
            <a:pPr eaLnBrk="1" hangingPunct="1">
              <a:lnSpc>
                <a:spcPct val="60000"/>
              </a:lnSpc>
              <a:defRPr/>
            </a:pPr>
            <a:r>
              <a:rPr lang="en-GB" sz="6000" b="1" dirty="0">
                <a:ln w="10541" cmpd="sng">
                  <a:solidFill>
                    <a:srgbClr val="9900CC"/>
                  </a:solidFill>
                  <a:prstDash val="solid"/>
                </a:ln>
                <a:gradFill>
                  <a:gsLst>
                    <a:gs pos="0">
                      <a:srgbClr val="FFFFFF">
                        <a:tint val="40000"/>
                        <a:satMod val="250000"/>
                      </a:srgbClr>
                    </a:gs>
                    <a:gs pos="9000">
                      <a:srgbClr val="9999FF"/>
                    </a:gs>
                    <a:gs pos="50000">
                      <a:srgbClr val="7030A0"/>
                    </a:gs>
                    <a:gs pos="79000">
                      <a:srgbClr val="9999FF"/>
                    </a:gs>
                    <a:gs pos="100000">
                      <a:srgbClr val="FFFFFF">
                        <a:tint val="40000"/>
                        <a:satMod val="250000"/>
                      </a:srgbClr>
                    </a:gs>
                  </a:gsLst>
                  <a:lin ang="5400000"/>
                </a:gradFill>
                <a:latin typeface="Arial" charset="0"/>
                <a:ea typeface="ＭＳ Ｐゴシック" charset="0"/>
                <a:cs typeface="ＭＳ Ｐゴシック" charset="0"/>
              </a:rPr>
              <a:t>d</a:t>
            </a:r>
          </a:p>
        </p:txBody>
      </p:sp>
      <p:sp>
        <p:nvSpPr>
          <p:cNvPr id="14" name="Down Arrow Callout 13">
            <a:extLst>
              <a:ext uri="{FF2B5EF4-FFF2-40B4-BE49-F238E27FC236}">
                <a16:creationId xmlns="" xmlns:a16="http://schemas.microsoft.com/office/drawing/2014/main" id="{2424DE20-E26F-D342-9E99-8AECF2093762}"/>
              </a:ext>
            </a:extLst>
          </p:cNvPr>
          <p:cNvSpPr/>
          <p:nvPr/>
        </p:nvSpPr>
        <p:spPr>
          <a:xfrm rot="20316712">
            <a:off x="3821114" y="2919414"/>
            <a:ext cx="1368425" cy="1336675"/>
          </a:xfrm>
          <a:prstGeom prst="downArrowCallout">
            <a:avLst>
              <a:gd name="adj1" fmla="val 3202"/>
              <a:gd name="adj2" fmla="val 10823"/>
              <a:gd name="adj3" fmla="val 23987"/>
              <a:gd name="adj4" fmla="val 54709"/>
            </a:avLst>
          </a:prstGeom>
          <a:gradFill>
            <a:gsLst>
              <a:gs pos="0">
                <a:srgbClr val="FFFFFF">
                  <a:tint val="40000"/>
                  <a:satMod val="250000"/>
                </a:srgbClr>
              </a:gs>
              <a:gs pos="9000">
                <a:srgbClr val="00B050"/>
              </a:gs>
              <a:gs pos="50000">
                <a:srgbClr val="92D050"/>
              </a:gs>
              <a:gs pos="79000">
                <a:srgbClr val="00B050"/>
              </a:gs>
              <a:gs pos="100000">
                <a:srgbClr val="FFFFFF">
                  <a:tint val="40000"/>
                  <a:satMod val="250000"/>
                </a:srgbClr>
              </a:gs>
            </a:gsLst>
            <a:lin ang="5400000" scaled="0"/>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b="1" dirty="0"/>
              <a:t>Intervention</a:t>
            </a:r>
          </a:p>
        </p:txBody>
      </p:sp>
      <p:sp>
        <p:nvSpPr>
          <p:cNvPr id="16" name="Down Arrow Callout 15">
            <a:extLst>
              <a:ext uri="{FF2B5EF4-FFF2-40B4-BE49-F238E27FC236}">
                <a16:creationId xmlns="" xmlns:a16="http://schemas.microsoft.com/office/drawing/2014/main" id="{49F636C2-F448-A849-9DDE-868A3237F867}"/>
              </a:ext>
            </a:extLst>
          </p:cNvPr>
          <p:cNvSpPr/>
          <p:nvPr/>
        </p:nvSpPr>
        <p:spPr>
          <a:xfrm rot="20275925">
            <a:off x="5876926" y="1673225"/>
            <a:ext cx="1368425" cy="1754188"/>
          </a:xfrm>
          <a:prstGeom prst="downArrowCallout">
            <a:avLst>
              <a:gd name="adj1" fmla="val 2347"/>
              <a:gd name="adj2" fmla="val 10823"/>
              <a:gd name="adj3" fmla="val 23987"/>
              <a:gd name="adj4" fmla="val 46020"/>
            </a:avLst>
          </a:prstGeom>
          <a:gradFill>
            <a:gsLst>
              <a:gs pos="0">
                <a:srgbClr val="FFFFFF">
                  <a:tint val="40000"/>
                  <a:satMod val="250000"/>
                </a:srgbClr>
              </a:gs>
              <a:gs pos="9000">
                <a:srgbClr val="00B050"/>
              </a:gs>
              <a:gs pos="50000">
                <a:srgbClr val="92D050"/>
              </a:gs>
              <a:gs pos="79000">
                <a:srgbClr val="00B050"/>
              </a:gs>
              <a:gs pos="100000">
                <a:srgbClr val="FFFFFF">
                  <a:tint val="40000"/>
                  <a:satMod val="250000"/>
                </a:srgbClr>
              </a:gs>
            </a:gsLst>
            <a:lin ang="5400000" scaled="0"/>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b="1" dirty="0"/>
              <a:t>Intervention</a:t>
            </a:r>
          </a:p>
        </p:txBody>
      </p:sp>
      <p:sp>
        <p:nvSpPr>
          <p:cNvPr id="28" name="Up Arrow Callout 27">
            <a:extLst>
              <a:ext uri="{FF2B5EF4-FFF2-40B4-BE49-F238E27FC236}">
                <a16:creationId xmlns="" xmlns:a16="http://schemas.microsoft.com/office/drawing/2014/main" id="{93F57284-FF17-6249-AE41-F28ED3535F32}"/>
              </a:ext>
            </a:extLst>
          </p:cNvPr>
          <p:cNvSpPr/>
          <p:nvPr/>
        </p:nvSpPr>
        <p:spPr>
          <a:xfrm rot="20330072">
            <a:off x="4570413" y="4816476"/>
            <a:ext cx="1422400" cy="1349375"/>
          </a:xfrm>
          <a:prstGeom prst="upArrowCallout">
            <a:avLst>
              <a:gd name="adj1" fmla="val 2287"/>
              <a:gd name="adj2" fmla="val 11297"/>
              <a:gd name="adj3" fmla="val 25000"/>
              <a:gd name="adj4" fmla="val 50465"/>
            </a:avLst>
          </a:prstGeom>
          <a:gradFill>
            <a:gsLst>
              <a:gs pos="0">
                <a:srgbClr val="FFFFFF">
                  <a:tint val="40000"/>
                  <a:satMod val="250000"/>
                </a:srgbClr>
              </a:gs>
              <a:gs pos="9000">
                <a:srgbClr val="00B050"/>
              </a:gs>
              <a:gs pos="50000">
                <a:srgbClr val="92D050"/>
              </a:gs>
              <a:gs pos="79000">
                <a:srgbClr val="00B050"/>
              </a:gs>
              <a:gs pos="100000">
                <a:srgbClr val="FFFFFF">
                  <a:tint val="40000"/>
                  <a:satMod val="250000"/>
                </a:srgbClr>
              </a:gs>
            </a:gsLst>
            <a:lin ang="5400000" scaled="0"/>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b="1" dirty="0"/>
              <a:t>Intervention</a:t>
            </a:r>
          </a:p>
        </p:txBody>
      </p:sp>
      <p:sp>
        <p:nvSpPr>
          <p:cNvPr id="29" name="Up Arrow Callout 28">
            <a:extLst>
              <a:ext uri="{FF2B5EF4-FFF2-40B4-BE49-F238E27FC236}">
                <a16:creationId xmlns="" xmlns:a16="http://schemas.microsoft.com/office/drawing/2014/main" id="{5241AB88-CB05-B549-9DF5-DC90F3E51899}"/>
              </a:ext>
            </a:extLst>
          </p:cNvPr>
          <p:cNvSpPr/>
          <p:nvPr/>
        </p:nvSpPr>
        <p:spPr>
          <a:xfrm rot="20234335">
            <a:off x="6743701" y="3949701"/>
            <a:ext cx="1401763" cy="1795463"/>
          </a:xfrm>
          <a:prstGeom prst="upArrowCallout">
            <a:avLst>
              <a:gd name="adj1" fmla="val 2287"/>
              <a:gd name="adj2" fmla="val 11297"/>
              <a:gd name="adj3" fmla="val 25000"/>
              <a:gd name="adj4" fmla="val 45842"/>
            </a:avLst>
          </a:prstGeom>
          <a:gradFill>
            <a:gsLst>
              <a:gs pos="0">
                <a:srgbClr val="FFFFFF">
                  <a:tint val="40000"/>
                  <a:satMod val="250000"/>
                </a:srgbClr>
              </a:gs>
              <a:gs pos="9000">
                <a:srgbClr val="00B050"/>
              </a:gs>
              <a:gs pos="50000">
                <a:srgbClr val="92D050"/>
              </a:gs>
              <a:gs pos="79000">
                <a:srgbClr val="00B050"/>
              </a:gs>
              <a:gs pos="100000">
                <a:srgbClr val="FFFFFF">
                  <a:tint val="40000"/>
                  <a:satMod val="250000"/>
                </a:srgbClr>
              </a:gs>
            </a:gsLst>
            <a:lin ang="5400000" scaled="0"/>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b="1" dirty="0"/>
              <a:t>Intervention</a:t>
            </a:r>
          </a:p>
        </p:txBody>
      </p:sp>
      <p:sp>
        <p:nvSpPr>
          <p:cNvPr id="3" name="TextBox 2">
            <a:extLst>
              <a:ext uri="{FF2B5EF4-FFF2-40B4-BE49-F238E27FC236}">
                <a16:creationId xmlns="" xmlns:a16="http://schemas.microsoft.com/office/drawing/2014/main" id="{C06034B6-1FE0-074B-BBB9-215B5A3BAF34}"/>
              </a:ext>
            </a:extLst>
          </p:cNvPr>
          <p:cNvSpPr txBox="1"/>
          <p:nvPr/>
        </p:nvSpPr>
        <p:spPr>
          <a:xfrm>
            <a:off x="3011837" y="216977"/>
            <a:ext cx="6834753" cy="1323439"/>
          </a:xfrm>
          <a:prstGeom prst="rect">
            <a:avLst/>
          </a:prstGeom>
          <a:noFill/>
        </p:spPr>
        <p:txBody>
          <a:bodyPr>
            <a:spAutoFit/>
          </a:bodyPr>
          <a:lstStyle/>
          <a:p>
            <a:pPr algn="ctr" eaLnBrk="1" hangingPunct="1">
              <a:defRPr/>
            </a:pPr>
            <a:r>
              <a:rPr lang="en-US" sz="4000" b="1" dirty="0">
                <a:ln>
                  <a:solidFill>
                    <a:srgbClr val="43258C"/>
                  </a:solidFill>
                </a:ln>
                <a:solidFill>
                  <a:schemeClr val="bg1"/>
                </a:solidFill>
                <a:latin typeface="Arial" charset="0"/>
                <a:ea typeface="Arial" charset="0"/>
                <a:cs typeface="Arial" charset="0"/>
              </a:rPr>
              <a:t>The Engagement Model -</a:t>
            </a:r>
          </a:p>
          <a:p>
            <a:pPr algn="ctr" eaLnBrk="1" hangingPunct="1">
              <a:defRPr/>
            </a:pPr>
            <a:r>
              <a:rPr lang="en-US" sz="4000" b="1" dirty="0">
                <a:ln>
                  <a:solidFill>
                    <a:srgbClr val="43258C"/>
                  </a:solidFill>
                </a:ln>
                <a:solidFill>
                  <a:schemeClr val="bg1"/>
                </a:solidFill>
                <a:latin typeface="Arial" charset="0"/>
                <a:ea typeface="Arial" charset="0"/>
                <a:cs typeface="Arial" charset="0"/>
              </a:rPr>
              <a:t>Learning Pathways </a:t>
            </a:r>
          </a:p>
        </p:txBody>
      </p:sp>
    </p:spTree>
    <p:extLst>
      <p:ext uri="{BB962C8B-B14F-4D97-AF65-F5344CB8AC3E}">
        <p14:creationId xmlns:p14="http://schemas.microsoft.com/office/powerpoint/2010/main" val="26036502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75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75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1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9"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1"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6"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1+#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8" grpId="0" animBg="1"/>
      <p:bldP spid="29"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404EC18-ECAA-B74A-80C0-391F7D0E397B}"/>
              </a:ext>
            </a:extLst>
          </p:cNvPr>
          <p:cNvSpPr/>
          <p:nvPr/>
        </p:nvSpPr>
        <p:spPr>
          <a:xfrm>
            <a:off x="705557" y="1346664"/>
            <a:ext cx="11246037" cy="4678204"/>
          </a:xfrm>
          <a:prstGeom prst="rect">
            <a:avLst/>
          </a:prstGeom>
        </p:spPr>
        <p:txBody>
          <a:bodyPr wrap="square">
            <a:spAutoFit/>
          </a:bodyPr>
          <a:lstStyle/>
          <a:p>
            <a:r>
              <a:rPr lang="en-GB" dirty="0">
                <a:solidFill>
                  <a:schemeClr val="bg1"/>
                </a:solidFill>
                <a:latin typeface="Helvetica" pitchFamily="2" charset="0"/>
              </a:rPr>
              <a:t/>
            </a:r>
            <a:br>
              <a:rPr lang="en-GB" dirty="0">
                <a:solidFill>
                  <a:schemeClr val="bg1"/>
                </a:solidFill>
                <a:latin typeface="Helvetica" pitchFamily="2" charset="0"/>
              </a:rPr>
            </a:br>
            <a:r>
              <a:rPr lang="en-GB" sz="2800" dirty="0">
                <a:solidFill>
                  <a:schemeClr val="bg1"/>
                </a:solidFill>
                <a:latin typeface="Arial" panose="020B0604020202020204" pitchFamily="34" charset="0"/>
                <a:cs typeface="Arial" panose="020B0604020202020204" pitchFamily="34" charset="0"/>
              </a:rPr>
              <a:t>… see no relevance in the curriculum they are offered in this moment in time, they will reject it; their issues will be compounded, and their needs will go unmet.</a:t>
            </a:r>
          </a:p>
          <a:p>
            <a:endParaRPr lang="en-GB" sz="2800" dirty="0">
              <a:solidFill>
                <a:schemeClr val="bg1"/>
              </a:solidFill>
              <a:latin typeface="Arial" panose="020B0604020202020204" pitchFamily="34" charset="0"/>
              <a:cs typeface="Arial" panose="020B0604020202020204" pitchFamily="34" charset="0"/>
            </a:endParaRPr>
          </a:p>
          <a:p>
            <a:r>
              <a:rPr lang="en-GB" sz="2800" dirty="0">
                <a:solidFill>
                  <a:schemeClr val="bg1"/>
                </a:solidFill>
                <a:latin typeface="Arial" panose="020B0604020202020204" pitchFamily="34" charset="0"/>
                <a:cs typeface="Arial" panose="020B0604020202020204" pitchFamily="34" charset="0"/>
              </a:rPr>
              <a:t>More than ever we need compassion, kindness and creativity in teaching. We need bold teachers, ‘nimble leadership’, and a belief that </a:t>
            </a:r>
            <a:r>
              <a:rPr lang="en-GB" sz="2800" b="1" dirty="0">
                <a:solidFill>
                  <a:schemeClr val="bg1"/>
                </a:solidFill>
                <a:latin typeface="Arial" panose="020B0604020202020204" pitchFamily="34" charset="0"/>
                <a:cs typeface="Arial" panose="020B0604020202020204" pitchFamily="34" charset="0"/>
              </a:rPr>
              <a:t>education is the key</a:t>
            </a:r>
            <a:r>
              <a:rPr lang="en-GB" sz="2800" dirty="0">
                <a:solidFill>
                  <a:schemeClr val="bg1"/>
                </a:solidFill>
                <a:latin typeface="Arial" panose="020B0604020202020204" pitchFamily="34" charset="0"/>
                <a:cs typeface="Arial" panose="020B0604020202020204" pitchFamily="34" charset="0"/>
              </a:rPr>
              <a:t>.</a:t>
            </a:r>
          </a:p>
          <a:p>
            <a:r>
              <a:rPr lang="en-GB" sz="2800" dirty="0">
                <a:solidFill>
                  <a:schemeClr val="bg1"/>
                </a:solidFill>
                <a:latin typeface="Arial" panose="020B0604020202020204" pitchFamily="34" charset="0"/>
                <a:cs typeface="Arial" panose="020B0604020202020204" pitchFamily="34" charset="0"/>
              </a:rPr>
              <a:t/>
            </a:r>
            <a:br>
              <a:rPr lang="en-GB" sz="2800" dirty="0">
                <a:solidFill>
                  <a:schemeClr val="bg1"/>
                </a:solidFill>
                <a:latin typeface="Arial" panose="020B0604020202020204" pitchFamily="34" charset="0"/>
                <a:cs typeface="Arial" panose="020B0604020202020204" pitchFamily="34" charset="0"/>
              </a:rPr>
            </a:br>
            <a:r>
              <a:rPr lang="en-GB" sz="2800" dirty="0">
                <a:solidFill>
                  <a:schemeClr val="bg1"/>
                </a:solidFill>
                <a:latin typeface="Arial" panose="020B0604020202020204" pitchFamily="34" charset="0"/>
                <a:cs typeface="Arial" panose="020B0604020202020204" pitchFamily="34" charset="0"/>
              </a:rPr>
              <a:t>                                      Professor Barry Carpenter (2021 </a:t>
            </a:r>
            <a:r>
              <a:rPr lang="mr-IN" sz="2800" dirty="0">
                <a:solidFill>
                  <a:schemeClr val="bg1"/>
                </a:solidFill>
                <a:latin typeface="Arial" panose="020B0604020202020204" pitchFamily="34" charset="0"/>
              </a:rPr>
              <a:t>–</a:t>
            </a:r>
            <a:r>
              <a:rPr lang="en-GB" sz="2800" dirty="0">
                <a:solidFill>
                  <a:schemeClr val="bg1"/>
                </a:solidFill>
                <a:latin typeface="Arial" panose="020B0604020202020204" pitchFamily="34" charset="0"/>
                <a:cs typeface="Arial" panose="020B0604020202020204" pitchFamily="34" charset="0"/>
              </a:rPr>
              <a:t> in press)</a:t>
            </a:r>
          </a:p>
          <a:p>
            <a:endParaRPr lang="en-GB" sz="2800" dirty="0">
              <a:solidFill>
                <a:schemeClr val="bg1"/>
              </a:solidFill>
            </a:endParaRPr>
          </a:p>
        </p:txBody>
      </p:sp>
      <p:sp>
        <p:nvSpPr>
          <p:cNvPr id="5" name="Rectangle 4">
            <a:extLst>
              <a:ext uri="{FF2B5EF4-FFF2-40B4-BE49-F238E27FC236}">
                <a16:creationId xmlns="" xmlns:a16="http://schemas.microsoft.com/office/drawing/2014/main" id="{FFABD18B-E1D5-7C4B-8A88-E221808F4D45}"/>
              </a:ext>
            </a:extLst>
          </p:cNvPr>
          <p:cNvSpPr/>
          <p:nvPr/>
        </p:nvSpPr>
        <p:spPr>
          <a:xfrm>
            <a:off x="1710108" y="423333"/>
            <a:ext cx="3893610" cy="923330"/>
          </a:xfrm>
          <a:prstGeom prst="rect">
            <a:avLst/>
          </a:prstGeom>
        </p:spPr>
        <p:txBody>
          <a:bodyPr vert="horz" lIns="91440" tIns="45720" rIns="91440" bIns="45720" rtlCol="0" anchor="ctr">
            <a:normAutofit/>
          </a:bodyPr>
          <a:lstStyle/>
          <a:p>
            <a:pPr algn="ctr">
              <a:lnSpc>
                <a:spcPct val="90000"/>
              </a:lnSpc>
              <a:spcBef>
                <a:spcPct val="0"/>
              </a:spcBef>
            </a:pPr>
            <a:r>
              <a:rPr lang="en-GB" sz="4000" b="1" dirty="0">
                <a:solidFill>
                  <a:schemeClr val="bg1"/>
                </a:solidFill>
                <a:latin typeface="Arial" panose="020B0604020202020204" pitchFamily="34" charset="0"/>
                <a:ea typeface="+mj-ea"/>
                <a:cs typeface="Arial" panose="020B0604020202020204" pitchFamily="34" charset="0"/>
              </a:rPr>
              <a:t>If children…</a:t>
            </a:r>
          </a:p>
        </p:txBody>
      </p:sp>
    </p:spTree>
    <p:extLst>
      <p:ext uri="{BB962C8B-B14F-4D97-AF65-F5344CB8AC3E}">
        <p14:creationId xmlns:p14="http://schemas.microsoft.com/office/powerpoint/2010/main" val="1823051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45;p58"/>
          <p:cNvSpPr txBox="1">
            <a:spLocks noChangeArrowheads="1"/>
          </p:cNvSpPr>
          <p:nvPr/>
        </p:nvSpPr>
        <p:spPr bwMode="auto">
          <a:xfrm>
            <a:off x="463640" y="2541588"/>
            <a:ext cx="11135931"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447675" indent="-466725"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Aft>
                <a:spcPts val="600"/>
              </a:spcAft>
              <a:buClr>
                <a:srgbClr val="385623"/>
              </a:buClr>
              <a:buFont typeface="Gill Sans" charset="0"/>
              <a:buChar char="•"/>
            </a:pPr>
            <a:r>
              <a:rPr lang="en-GB" sz="3500" b="1" dirty="0">
                <a:solidFill>
                  <a:schemeClr val="bg1"/>
                </a:solidFill>
                <a:latin typeface="Arial" panose="020B0604020202020204" pitchFamily="34" charset="0"/>
                <a:cs typeface="Arial" panose="020B0604020202020204" pitchFamily="34" charset="0"/>
                <a:sym typeface="Gill Sans" charset="0"/>
              </a:rPr>
              <a:t>The School as a </a:t>
            </a:r>
            <a:r>
              <a:rPr lang="en-GB" sz="3500" b="1" i="1" dirty="0">
                <a:solidFill>
                  <a:srgbClr val="660066"/>
                </a:solidFill>
                <a:latin typeface="Arial" panose="020B0604020202020204" pitchFamily="34" charset="0"/>
                <a:cs typeface="Arial" panose="020B0604020202020204" pitchFamily="34" charset="0"/>
                <a:sym typeface="Gill Sans" charset="0"/>
              </a:rPr>
              <a:t>place</a:t>
            </a:r>
            <a:endParaRPr lang="en-US" sz="1700" dirty="0">
              <a:solidFill>
                <a:srgbClr val="660066"/>
              </a:solidFill>
              <a:latin typeface="Arial" panose="020B0604020202020204" pitchFamily="34" charset="0"/>
              <a:cs typeface="Arial" panose="020B0604020202020204" pitchFamily="34" charset="0"/>
              <a:sym typeface="Gill Sans" charset="0"/>
            </a:endParaRPr>
          </a:p>
          <a:p>
            <a:pPr eaLnBrk="1" hangingPunct="1">
              <a:spcAft>
                <a:spcPts val="600"/>
              </a:spcAft>
              <a:buClr>
                <a:srgbClr val="385623"/>
              </a:buClr>
              <a:buFont typeface="Gill Sans" charset="0"/>
              <a:buChar char="•"/>
            </a:pPr>
            <a:r>
              <a:rPr lang="en-GB" sz="3500" b="1" dirty="0">
                <a:solidFill>
                  <a:schemeClr val="bg1"/>
                </a:solidFill>
                <a:latin typeface="Arial" panose="020B0604020202020204" pitchFamily="34" charset="0"/>
                <a:cs typeface="Arial" panose="020B0604020202020204" pitchFamily="34" charset="0"/>
                <a:sym typeface="Gill Sans" charset="0"/>
              </a:rPr>
              <a:t>Education as a </a:t>
            </a:r>
            <a:r>
              <a:rPr lang="en-GB" sz="3500" b="1" i="1" dirty="0">
                <a:solidFill>
                  <a:srgbClr val="660066"/>
                </a:solidFill>
                <a:latin typeface="Arial" panose="020B0604020202020204" pitchFamily="34" charset="0"/>
                <a:cs typeface="Arial" panose="020B0604020202020204" pitchFamily="34" charset="0"/>
                <a:sym typeface="Gill Sans" charset="0"/>
              </a:rPr>
              <a:t>process</a:t>
            </a:r>
            <a:endParaRPr lang="en-US" sz="1700" dirty="0">
              <a:solidFill>
                <a:srgbClr val="660066"/>
              </a:solidFill>
              <a:latin typeface="Arial" panose="020B0604020202020204" pitchFamily="34" charset="0"/>
              <a:cs typeface="Arial" panose="020B0604020202020204" pitchFamily="34" charset="0"/>
              <a:sym typeface="Gill Sans" charset="0"/>
            </a:endParaRPr>
          </a:p>
          <a:p>
            <a:pPr eaLnBrk="1" hangingPunct="1">
              <a:spcAft>
                <a:spcPts val="600"/>
              </a:spcAft>
              <a:buClr>
                <a:srgbClr val="385623"/>
              </a:buClr>
              <a:buFont typeface="Gill Sans" charset="0"/>
              <a:buChar char="•"/>
            </a:pPr>
            <a:r>
              <a:rPr lang="en-GB" sz="3500" b="1" dirty="0">
                <a:solidFill>
                  <a:schemeClr val="bg1"/>
                </a:solidFill>
                <a:latin typeface="Arial" panose="020B0604020202020204" pitchFamily="34" charset="0"/>
                <a:cs typeface="Arial" panose="020B0604020202020204" pitchFamily="34" charset="0"/>
                <a:sym typeface="Gill Sans" charset="0"/>
              </a:rPr>
              <a:t>Educators as</a:t>
            </a:r>
            <a:r>
              <a:rPr lang="en-GB" sz="3500" b="1" i="1" dirty="0">
                <a:solidFill>
                  <a:schemeClr val="bg1"/>
                </a:solidFill>
                <a:latin typeface="Arial" panose="020B0604020202020204" pitchFamily="34" charset="0"/>
                <a:cs typeface="Arial" panose="020B0604020202020204" pitchFamily="34" charset="0"/>
                <a:sym typeface="Gill Sans" charset="0"/>
              </a:rPr>
              <a:t> </a:t>
            </a:r>
            <a:r>
              <a:rPr lang="en-GB" sz="3500" b="1" i="1" dirty="0">
                <a:solidFill>
                  <a:srgbClr val="660066"/>
                </a:solidFill>
                <a:latin typeface="Arial" panose="020B0604020202020204" pitchFamily="34" charset="0"/>
                <a:cs typeface="Arial" panose="020B0604020202020204" pitchFamily="34" charset="0"/>
                <a:sym typeface="Gill Sans" charset="0"/>
              </a:rPr>
              <a:t>people</a:t>
            </a:r>
            <a:endParaRPr lang="en-US" sz="3500" b="1" i="1" dirty="0">
              <a:solidFill>
                <a:srgbClr val="660066"/>
              </a:solidFill>
              <a:latin typeface="Arial" panose="020B0604020202020204" pitchFamily="34" charset="0"/>
              <a:cs typeface="Arial" panose="020B0604020202020204" pitchFamily="34" charset="0"/>
              <a:sym typeface="Gill Sans" charset="0"/>
            </a:endParaRPr>
          </a:p>
          <a:p>
            <a:pPr eaLnBrk="1" hangingPunct="1">
              <a:spcAft>
                <a:spcPts val="600"/>
              </a:spcAft>
            </a:pPr>
            <a:r>
              <a:rPr lang="mr-IN" sz="3500" b="1" i="1" dirty="0">
                <a:solidFill>
                  <a:srgbClr val="660066"/>
                </a:solidFill>
                <a:latin typeface="Arial" panose="020B0604020202020204" pitchFamily="34" charset="0"/>
                <a:cs typeface="Gill Sans" charset="0"/>
                <a:sym typeface="Gill Sans" charset="0"/>
              </a:rPr>
              <a:t>…</a:t>
            </a:r>
            <a:r>
              <a:rPr lang="en-GB" sz="3500" b="1" i="1" dirty="0">
                <a:solidFill>
                  <a:srgbClr val="660066"/>
                </a:solidFill>
                <a:latin typeface="Arial" panose="020B0604020202020204" pitchFamily="34" charset="0"/>
                <a:cs typeface="Arial" panose="020B0604020202020204" pitchFamily="34" charset="0"/>
                <a:sym typeface="Gill Sans" charset="0"/>
              </a:rPr>
              <a:t> and Teaching is a Relationship-based Profession</a:t>
            </a:r>
            <a:endParaRPr lang="en-US" sz="3500" b="1" i="1" dirty="0">
              <a:solidFill>
                <a:srgbClr val="660066"/>
              </a:solidFill>
              <a:latin typeface="Arial" panose="020B0604020202020204" pitchFamily="34" charset="0"/>
              <a:cs typeface="Arial" panose="020B0604020202020204" pitchFamily="34" charset="0"/>
              <a:sym typeface="Gill Sans" charset="0"/>
            </a:endParaRPr>
          </a:p>
          <a:p>
            <a:pPr algn="r" eaLnBrk="1" hangingPunct="1">
              <a:spcBef>
                <a:spcPts val="125"/>
              </a:spcBef>
            </a:pPr>
            <a:endParaRPr lang="en-US" sz="2000" b="1" dirty="0">
              <a:solidFill>
                <a:srgbClr val="009973"/>
              </a:solidFill>
              <a:latin typeface="Arial" charset="0"/>
              <a:cs typeface="Arial" charset="0"/>
              <a:sym typeface="Arial" charset="0"/>
            </a:endParaRPr>
          </a:p>
          <a:p>
            <a:pPr algn="ctr" eaLnBrk="1" hangingPunct="1">
              <a:spcBef>
                <a:spcPts val="500"/>
              </a:spcBef>
            </a:pPr>
            <a:endParaRPr lang="en-US" sz="2000" b="1" dirty="0">
              <a:solidFill>
                <a:srgbClr val="FFCC00"/>
              </a:solidFill>
              <a:latin typeface="Arial" charset="0"/>
              <a:cs typeface="Arial" charset="0"/>
              <a:sym typeface="Arial" charset="0"/>
            </a:endParaRPr>
          </a:p>
        </p:txBody>
      </p:sp>
      <p:sp>
        <p:nvSpPr>
          <p:cNvPr id="64514" name="Google Shape;444;p58"/>
          <p:cNvSpPr txBox="1">
            <a:spLocks noChangeArrowheads="1"/>
          </p:cNvSpPr>
          <p:nvPr/>
        </p:nvSpPr>
        <p:spPr bwMode="auto">
          <a:xfrm>
            <a:off x="1436688" y="804863"/>
            <a:ext cx="9359900"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GB" sz="4000" b="1" dirty="0">
                <a:solidFill>
                  <a:schemeClr val="bg1"/>
                </a:solidFill>
                <a:latin typeface="Arial" panose="020B0604020202020204" pitchFamily="34" charset="0"/>
                <a:cs typeface="Arial" panose="020B0604020202020204" pitchFamily="34" charset="0"/>
                <a:sym typeface="Gill Sans" charset="0"/>
              </a:rPr>
              <a:t>Resilience-promoting aspects of education…</a:t>
            </a:r>
            <a:endParaRPr lang="en-US" sz="4000" b="1" dirty="0">
              <a:solidFill>
                <a:schemeClr val="bg1"/>
              </a:solidFill>
              <a:latin typeface="Arial" panose="020B0604020202020204" pitchFamily="34" charset="0"/>
              <a:cs typeface="Arial" panose="020B0604020202020204" pitchFamily="34" charset="0"/>
              <a:sym typeface="Gill Sans"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 calcmode="lin" valueType="num">
                                      <p:cBhvr additive="base">
                                        <p:cTn id="22" dur="500"/>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Box 1">
            <a:extLst>
              <a:ext uri="{FF2B5EF4-FFF2-40B4-BE49-F238E27FC236}">
                <a16:creationId xmlns="" xmlns:a16="http://schemas.microsoft.com/office/drawing/2014/main" id="{378C624E-655E-B74B-88BE-2245C80C212F}"/>
              </a:ext>
            </a:extLst>
          </p:cNvPr>
          <p:cNvSpPr txBox="1">
            <a:spLocks noChangeArrowheads="1"/>
          </p:cNvSpPr>
          <p:nvPr/>
        </p:nvSpPr>
        <p:spPr bwMode="auto">
          <a:xfrm>
            <a:off x="796412" y="1055967"/>
            <a:ext cx="8115768" cy="519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1pPr>
            <a:lvl2pPr marL="37931725" indent="-37474525" eaLnBrk="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2pPr>
            <a:lvl3pPr eaLnBrk="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3pPr>
            <a:lvl4pPr eaLnBrk="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4pPr>
            <a:lvl5pPr eaLnBrk="0">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5pPr>
            <a:lvl6pPr marL="4572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6pPr>
            <a:lvl7pPr marL="9144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7pPr>
            <a:lvl8pPr marL="13716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8pPr>
            <a:lvl9pPr marL="1828800" eaLnBrk="0" fontAlgn="base" hangingPunct="0">
              <a:lnSpc>
                <a:spcPct val="93000"/>
              </a:lnSpc>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Arial" charset="0"/>
                <a:ea typeface="Lucida Sans Unicode" charset="0"/>
                <a:cs typeface="Lucida Sans Unicode" charset="0"/>
              </a:defRPr>
            </a:lvl9pPr>
          </a:lstStyle>
          <a:p>
            <a:pPr eaLnBrk="1"/>
            <a:r>
              <a:rPr lang="en-GB" sz="4200" b="1" dirty="0">
                <a:solidFill>
                  <a:schemeClr val="bg1"/>
                </a:solidFill>
                <a:latin typeface="Arial" panose="020B0604020202020204" pitchFamily="34" charset="0"/>
                <a:cs typeface="Arial" panose="020B0604020202020204" pitchFamily="34" charset="0"/>
              </a:rPr>
              <a:t>‘</a:t>
            </a:r>
            <a:r>
              <a:rPr lang="en-US" sz="4200" b="1" dirty="0">
                <a:solidFill>
                  <a:schemeClr val="bg1"/>
                </a:solidFill>
                <a:latin typeface="Arial" panose="020B0604020202020204" pitchFamily="34" charset="0"/>
                <a:cs typeface="Arial" panose="020B0604020202020204" pitchFamily="34" charset="0"/>
              </a:rPr>
              <a:t>Many things can wait; the child cannot.  Now is the time their bones are being formed and their mind is being developed.  To them, we cannot say tomorrow; their name is today!</a:t>
            </a:r>
            <a:r>
              <a:rPr lang="en-GB" sz="4200" b="1" dirty="0">
                <a:solidFill>
                  <a:schemeClr val="bg1"/>
                </a:solidFill>
                <a:latin typeface="Arial" panose="020B0604020202020204" pitchFamily="34" charset="0"/>
                <a:cs typeface="Arial" panose="020B0604020202020204" pitchFamily="34" charset="0"/>
              </a:rPr>
              <a:t>’</a:t>
            </a:r>
          </a:p>
          <a:p>
            <a:pPr algn="ctr" eaLnBrk="1">
              <a:spcBef>
                <a:spcPts val="1800"/>
              </a:spcBef>
            </a:pPr>
            <a:r>
              <a:rPr lang="en-GB" sz="2800" b="1" i="1" dirty="0">
                <a:solidFill>
                  <a:schemeClr val="bg1"/>
                </a:solidFill>
                <a:latin typeface="Arial" panose="020B0604020202020204" pitchFamily="34" charset="0"/>
                <a:cs typeface="Arial" panose="020B0604020202020204" pitchFamily="34" charset="0"/>
              </a:rPr>
              <a:t>Gabriela Mistral</a:t>
            </a:r>
          </a:p>
          <a:p>
            <a:pPr eaLnBrk="1">
              <a:spcBef>
                <a:spcPts val="500"/>
              </a:spcBef>
            </a:pPr>
            <a:r>
              <a:rPr lang="en-GB" sz="2000" b="1" i="1" dirty="0">
                <a:solidFill>
                  <a:schemeClr val="bg1"/>
                </a:solidFill>
                <a:latin typeface="Arial" panose="020B0604020202020204" pitchFamily="34" charset="0"/>
                <a:cs typeface="Arial" panose="020B0604020202020204" pitchFamily="34" charset="0"/>
              </a:rPr>
              <a:t>			</a:t>
            </a:r>
          </a:p>
        </p:txBody>
      </p:sp>
      <p:pic>
        <p:nvPicPr>
          <p:cNvPr id="3" name="Picture 2">
            <a:extLst>
              <a:ext uri="{FF2B5EF4-FFF2-40B4-BE49-F238E27FC236}">
                <a16:creationId xmlns="" xmlns:a16="http://schemas.microsoft.com/office/drawing/2014/main" id="{A042AD15-04FF-9D44-B33E-8D642ECD53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000"/>
                    </a14:imgEffect>
                  </a14:imgLayer>
                </a14:imgProps>
              </a:ext>
              <a:ext uri="{28A0092B-C50C-407E-A947-70E740481C1C}">
                <a14:useLocalDpi xmlns:a14="http://schemas.microsoft.com/office/drawing/2010/main" val="0"/>
              </a:ext>
            </a:extLst>
          </a:blip>
          <a:stretch>
            <a:fillRect/>
          </a:stretch>
        </p:blipFill>
        <p:spPr>
          <a:xfrm>
            <a:off x="9039272" y="2108519"/>
            <a:ext cx="2667896" cy="422251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2624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nodeType="afterEffect">
                                  <p:stCondLst>
                                    <p:cond delay="0"/>
                                  </p:stCondLst>
                                  <p:childTnLst>
                                    <p:set>
                                      <p:cBhvr additive="repl">
                                        <p:cTn id="6" dur="1" fill="hold">
                                          <p:stCondLst>
                                            <p:cond delay="0"/>
                                          </p:stCondLst>
                                        </p:cTn>
                                        <p:tgtEl>
                                          <p:spTgt spid="2">
                                            <p:txEl>
                                              <p:pRg st="0" end="0"/>
                                            </p:txEl>
                                          </p:spTgt>
                                        </p:tgtEl>
                                        <p:attrNameLst>
                                          <p:attrName>style.visibility</p:attrName>
                                        </p:attrNameLst>
                                      </p:cBhvr>
                                      <p:to>
                                        <p:strVal val="visible"/>
                                      </p:to>
                                    </p:set>
                                    <p:animEffect transition="in" filter="dissolve">
                                      <p:cBhvr additive="repl">
                                        <p:cTn id="7" dur="500"/>
                                        <p:tgtEl>
                                          <p:spTgt spid="2">
                                            <p:txEl>
                                              <p:pRg st="0" end="0"/>
                                            </p:txEl>
                                          </p:spTgt>
                                        </p:tgtEl>
                                      </p:cBhvr>
                                    </p:animEffect>
                                  </p:childTnLst>
                                </p:cTn>
                              </p:par>
                            </p:childTnLst>
                          </p:cTn>
                        </p:par>
                        <p:par>
                          <p:cTn id="8" fill="hold">
                            <p:stCondLst>
                              <p:cond delay="500"/>
                            </p:stCondLst>
                            <p:childTnLst>
                              <p:par>
                                <p:cTn id="9" presetID="9" presetClass="entr" fill="hold" nodeType="afterEffect">
                                  <p:stCondLst>
                                    <p:cond delay="0"/>
                                  </p:stCondLst>
                                  <p:childTnLst>
                                    <p:set>
                                      <p:cBhvr additive="repl">
                                        <p:cTn id="10" dur="1" fill="hold">
                                          <p:stCondLst>
                                            <p:cond delay="0"/>
                                          </p:stCondLst>
                                        </p:cTn>
                                        <p:tgtEl>
                                          <p:spTgt spid="2">
                                            <p:txEl>
                                              <p:pRg st="1" end="1"/>
                                            </p:txEl>
                                          </p:spTgt>
                                        </p:tgtEl>
                                        <p:attrNameLst>
                                          <p:attrName>style.visibility</p:attrName>
                                        </p:attrNameLst>
                                      </p:cBhvr>
                                      <p:to>
                                        <p:strVal val="visible"/>
                                      </p:to>
                                    </p:set>
                                    <p:animEffect transition="in" filter="dissolve">
                                      <p:cBhvr additive="repl">
                                        <p:cTn id="11" dur="500"/>
                                        <p:tgtEl>
                                          <p:spTgt spid="2">
                                            <p:txEl>
                                              <p:pRg st="1" end="1"/>
                                            </p:txEl>
                                          </p:spTgt>
                                        </p:tgtEl>
                                      </p:cBhvr>
                                    </p:animEffect>
                                  </p:childTnLst>
                                </p:cTn>
                              </p:par>
                            </p:childTnLst>
                          </p:cTn>
                        </p:par>
                        <p:par>
                          <p:cTn id="12" fill="hold">
                            <p:stCondLst>
                              <p:cond delay="1000"/>
                            </p:stCondLst>
                            <p:childTnLst>
                              <p:par>
                                <p:cTn id="13" presetID="9" presetClass="entr" fill="hold" nodeType="afterEffect">
                                  <p:stCondLst>
                                    <p:cond delay="0"/>
                                  </p:stCondLst>
                                  <p:childTnLst>
                                    <p:set>
                                      <p:cBhvr additive="repl">
                                        <p:cTn id="14" dur="1" fill="hold">
                                          <p:stCondLst>
                                            <p:cond delay="0"/>
                                          </p:stCondLst>
                                        </p:cTn>
                                        <p:tgtEl>
                                          <p:spTgt spid="2">
                                            <p:txEl>
                                              <p:pRg st="2" end="2"/>
                                            </p:txEl>
                                          </p:spTgt>
                                        </p:tgtEl>
                                        <p:attrNameLst>
                                          <p:attrName>style.visibility</p:attrName>
                                        </p:attrNameLst>
                                      </p:cBhvr>
                                      <p:to>
                                        <p:strVal val="visible"/>
                                      </p:to>
                                    </p:set>
                                    <p:animEffect transition="in" filter="dissolve">
                                      <p:cBhvr additive="repl">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974484-F552-274B-90D0-57BFBE2674C5}"/>
              </a:ext>
            </a:extLst>
          </p:cNvPr>
          <p:cNvSpPr txBox="1">
            <a:spLocks/>
          </p:cNvSpPr>
          <p:nvPr/>
        </p:nvSpPr>
        <p:spPr>
          <a:xfrm>
            <a:off x="2681288" y="2625725"/>
            <a:ext cx="6858000" cy="18986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n-GB" altLang="en-US" sz="48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Contact details</a:t>
            </a:r>
          </a:p>
          <a:p>
            <a:pPr algn="ctr" fontAlgn="auto">
              <a:spcAft>
                <a:spcPts val="0"/>
              </a:spcAft>
              <a:defRPr/>
            </a:pPr>
            <a:endParaRPr lang="en-GB" altLang="en-US" sz="48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algn="ctr" fontAlgn="auto">
              <a:spcAft>
                <a:spcPts val="0"/>
              </a:spcAft>
              <a:defRPr/>
            </a:pPr>
            <a:endParaRPr lang="en-GB" altLang="en-US" sz="4800" b="1" dirty="0">
              <a:solidFill>
                <a:srgbClr val="003300"/>
              </a:solidFill>
              <a:latin typeface="+mn-lt"/>
              <a:ea typeface="ＭＳ Ｐゴシック" panose="020B0600070205080204" pitchFamily="34" charset="-128"/>
            </a:endParaRPr>
          </a:p>
        </p:txBody>
      </p:sp>
      <p:sp>
        <p:nvSpPr>
          <p:cNvPr id="40962" name="Content Placeholder 2"/>
          <p:cNvSpPr txBox="1">
            <a:spLocks noChangeArrowheads="1"/>
          </p:cNvSpPr>
          <p:nvPr/>
        </p:nvSpPr>
        <p:spPr bwMode="auto">
          <a:xfrm>
            <a:off x="2497539" y="3753133"/>
            <a:ext cx="7367677" cy="178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defRPr>
                <a:solidFill>
                  <a:schemeClr val="tx1"/>
                </a:solidFill>
                <a:latin typeface="Calibri" charset="0"/>
                <a:ea typeface="ＭＳ Ｐゴシック" charset="0"/>
              </a:defRPr>
            </a:lvl1pPr>
            <a:lvl2pPr marL="685800" indent="-22860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algn="ctr" eaLnBrk="1" hangingPunct="1">
              <a:lnSpc>
                <a:spcPct val="90000"/>
              </a:lnSpc>
              <a:spcBef>
                <a:spcPts val="1000"/>
              </a:spcBef>
              <a:buFont typeface="Wingdings 2" charset="0"/>
              <a:buNone/>
            </a:pPr>
            <a:r>
              <a:rPr lang="en-GB" sz="3600" dirty="0">
                <a:solidFill>
                  <a:srgbClr val="009900"/>
                </a:solidFill>
                <a:latin typeface="Arial" panose="020B0604020202020204" pitchFamily="34" charset="0"/>
                <a:cs typeface="Arial" panose="020B0604020202020204" pitchFamily="34" charset="0"/>
              </a:rPr>
              <a:t>www.barrycarpentereducation.com </a:t>
            </a:r>
          </a:p>
          <a:p>
            <a:pPr algn="ctr" eaLnBrk="1" hangingPunct="1">
              <a:lnSpc>
                <a:spcPct val="90000"/>
              </a:lnSpc>
              <a:spcBef>
                <a:spcPts val="1000"/>
              </a:spcBef>
              <a:buFont typeface="Wingdings 2" charset="0"/>
              <a:buNone/>
            </a:pPr>
            <a:r>
              <a:rPr lang="en-GB" sz="3600" dirty="0">
                <a:solidFill>
                  <a:srgbClr val="009900"/>
                </a:solidFill>
                <a:latin typeface="Arial" panose="020B0604020202020204" pitchFamily="34" charset="0"/>
                <a:cs typeface="Arial" panose="020B0604020202020204" pitchFamily="34" charset="0"/>
                <a:hlinkClick r:id="rId2"/>
              </a:rPr>
              <a:t>www.engagement4learning.com</a:t>
            </a:r>
            <a:r>
              <a:rPr lang="en-GB" sz="3600" dirty="0">
                <a:solidFill>
                  <a:srgbClr val="009900"/>
                </a:solidFill>
                <a:latin typeface="Arial" panose="020B0604020202020204" pitchFamily="34" charset="0"/>
                <a:cs typeface="Arial" panose="020B0604020202020204" pitchFamily="34" charset="0"/>
              </a:rPr>
              <a:t> </a:t>
            </a:r>
          </a:p>
          <a:p>
            <a:pPr algn="ctr" eaLnBrk="1" hangingPunct="1">
              <a:lnSpc>
                <a:spcPct val="90000"/>
              </a:lnSpc>
              <a:spcBef>
                <a:spcPts val="1000"/>
              </a:spcBef>
              <a:buFont typeface="Wingdings 2" charset="0"/>
              <a:buNone/>
            </a:pPr>
            <a:r>
              <a:rPr lang="en-GB" sz="3600" dirty="0">
                <a:solidFill>
                  <a:srgbClr val="009900"/>
                </a:solidFill>
                <a:latin typeface="Arial" panose="020B0604020202020204" pitchFamily="34" charset="0"/>
                <a:cs typeface="Arial" panose="020B0604020202020204" pitchFamily="34" charset="0"/>
              </a:rPr>
              <a:t>http://www.recoverycurriculum.org</a:t>
            </a:r>
          </a:p>
        </p:txBody>
      </p:sp>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0438"/>
            <a:ext cx="12192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 xmlns:a16="http://schemas.microsoft.com/office/drawing/2014/main" id="{D1F48AB5-CAC8-B44D-BD2E-3734FEAD531D}"/>
              </a:ext>
            </a:extLst>
          </p:cNvPr>
          <p:cNvSpPr/>
          <p:nvPr/>
        </p:nvSpPr>
        <p:spPr bwMode="auto">
          <a:xfrm>
            <a:off x="0" y="0"/>
            <a:ext cx="12192000" cy="960438"/>
          </a:xfrm>
          <a:prstGeom prst="rect">
            <a:avLst/>
          </a:prstGeom>
          <a:solidFill>
            <a:schemeClr val="tx1">
              <a:lumMod val="85000"/>
              <a:lumOff val="15000"/>
            </a:schemeClr>
          </a:solidFill>
          <a:ln w="9525" cap="flat" cmpd="sng" algn="ctr">
            <a:solidFill>
              <a:schemeClr val="tx1"/>
            </a:solidFill>
            <a:prstDash val="solid"/>
            <a:round/>
            <a:headEnd type="none" w="med" len="med"/>
            <a:tailEnd type="none" w="med" len="med"/>
          </a:ln>
          <a:effectLst/>
        </p:spPr>
        <p:txBody>
          <a:bodyPr/>
          <a:lstStyle/>
          <a:p>
            <a:pPr eaLnBrk="1" fontAlgn="auto" hangingPunct="1">
              <a:spcBef>
                <a:spcPts val="0"/>
              </a:spcBef>
              <a:spcAft>
                <a:spcPts val="0"/>
              </a:spcAft>
              <a:defRPr/>
            </a:pPr>
            <a:r>
              <a:rPr lang="en-GB" sz="3200" smtClean="0">
                <a:solidFill>
                  <a:schemeClr val="bg1"/>
                </a:solidFill>
                <a:latin typeface="Arial" charset="0"/>
                <a:ea typeface="ＭＳ Ｐゴシック" charset="-128"/>
                <a:cs typeface="ＭＳ Ｐゴシック" charset="-128"/>
              </a:rPr>
              <a:t>Professor Barry </a:t>
            </a:r>
            <a:r>
              <a:rPr lang="en-GB" sz="3200" dirty="0" smtClean="0">
                <a:solidFill>
                  <a:schemeClr val="bg1"/>
                </a:solidFill>
                <a:latin typeface="Arial" charset="0"/>
                <a:ea typeface="ＭＳ Ｐゴシック" charset="-128"/>
                <a:cs typeface="ＭＳ Ｐゴシック" charset="-128"/>
              </a:rPr>
              <a:t>Carpenter</a:t>
            </a:r>
            <a:endParaRPr lang="en-GB" sz="1400" dirty="0">
              <a:solidFill>
                <a:srgbClr val="92D050"/>
              </a:solidFill>
              <a:latin typeface="Arial" charset="0"/>
              <a:ea typeface="ＭＳ Ｐゴシック" charset="-128"/>
              <a:cs typeface="ＭＳ Ｐゴシック" charset="-128"/>
            </a:endParaRPr>
          </a:p>
          <a:p>
            <a:pPr eaLnBrk="1" fontAlgn="auto" hangingPunct="1">
              <a:spcBef>
                <a:spcPts val="0"/>
              </a:spcBef>
              <a:spcAft>
                <a:spcPts val="0"/>
              </a:spcAft>
              <a:defRPr/>
            </a:pPr>
            <a:r>
              <a:rPr lang="en-GB" sz="1400" dirty="0">
                <a:solidFill>
                  <a:srgbClr val="92D050"/>
                </a:solidFill>
                <a:latin typeface="+mj-lt"/>
                <a:ea typeface="Gulim" pitchFamily="34" charset="-127"/>
                <a:cs typeface="ＭＳ Ｐゴシック" charset="-128"/>
              </a:rPr>
              <a:t>International  Educational  </a:t>
            </a:r>
            <a:r>
              <a:rPr lang="en-GB" sz="1400" dirty="0" smtClean="0">
                <a:solidFill>
                  <a:srgbClr val="92D050"/>
                </a:solidFill>
                <a:latin typeface="+mj-lt"/>
                <a:ea typeface="Gulim" pitchFamily="34" charset="-127"/>
                <a:cs typeface="ＭＳ Ｐゴシック" charset="-128"/>
              </a:rPr>
              <a:t>Consultant</a:t>
            </a:r>
            <a:endParaRPr lang="en-GB" sz="1400" dirty="0">
              <a:solidFill>
                <a:srgbClr val="92D050"/>
              </a:solidFill>
              <a:latin typeface="+mj-lt"/>
              <a:ea typeface="Gulim" pitchFamily="34" charset="-127"/>
              <a:cs typeface="ＭＳ Ｐゴシック" charset="-128"/>
            </a:endParaRPr>
          </a:p>
        </p:txBody>
      </p:sp>
    </p:spTree>
  </p:cSld>
  <p:clrMapOvr>
    <a:masterClrMapping/>
  </p:clrMapOvr>
  <p:transition xmlns:p14="http://schemas.microsoft.com/office/powerpoint/2010/main" spd="slow">
    <p:push dir="u"/>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244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34828</TotalTime>
  <Words>2303</Words>
  <Application>Microsoft Macintosh PowerPoint</Application>
  <PresentationFormat>Custom</PresentationFormat>
  <Paragraphs>329</Paragraphs>
  <Slides>45</Slides>
  <Notes>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did we do?</vt:lpstr>
      <vt:lpstr>What did we do?</vt:lpstr>
      <vt:lpstr>Our Sample</vt:lpstr>
      <vt:lpstr>DURING COVID-19, overall, how have the  changes to school affected your  child’s emotional and mental wellbeing?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Barry Carpenter</cp:lastModifiedBy>
  <cp:revision>215</cp:revision>
  <dcterms:created xsi:type="dcterms:W3CDTF">2020-04-13T13:07:07Z</dcterms:created>
  <dcterms:modified xsi:type="dcterms:W3CDTF">2021-03-11T16:54:16Z</dcterms:modified>
</cp:coreProperties>
</file>